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41"/>
  </p:handoutMasterIdLst>
  <p:sldIdLst>
    <p:sldId id="324" r:id="rId3"/>
    <p:sldId id="425" r:id="rId4"/>
    <p:sldId id="340" r:id="rId5"/>
    <p:sldId id="342" r:id="rId6"/>
    <p:sldId id="346" r:id="rId8"/>
    <p:sldId id="422" r:id="rId9"/>
    <p:sldId id="420" r:id="rId10"/>
    <p:sldId id="421" r:id="rId11"/>
    <p:sldId id="413" r:id="rId12"/>
    <p:sldId id="423" r:id="rId13"/>
    <p:sldId id="414" r:id="rId14"/>
    <p:sldId id="354" r:id="rId15"/>
    <p:sldId id="355" r:id="rId16"/>
    <p:sldId id="356" r:id="rId17"/>
    <p:sldId id="357" r:id="rId18"/>
    <p:sldId id="358" r:id="rId19"/>
    <p:sldId id="359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424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87" r:id="rId39"/>
    <p:sldId id="339" r:id="rId40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425"/>
            <p14:sldId id="340"/>
            <p14:sldId id="342"/>
            <p14:sldId id="346"/>
            <p14:sldId id="422"/>
            <p14:sldId id="420"/>
            <p14:sldId id="421"/>
            <p14:sldId id="413"/>
            <p14:sldId id="423"/>
            <p14:sldId id="414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424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87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FF"/>
    <a:srgbClr val="FF9900"/>
    <a:srgbClr val="323296"/>
    <a:srgbClr val="CC3300"/>
    <a:srgbClr val="DDDDDD"/>
    <a:srgbClr val="003300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7" autoAdjust="0"/>
    <p:restoredTop sz="69990" autoAdjust="0"/>
  </p:normalViewPr>
  <p:slideViewPr>
    <p:cSldViewPr showGuides="1">
      <p:cViewPr varScale="1">
        <p:scale>
          <a:sx n="122" d="100"/>
          <a:sy n="122" d="100"/>
        </p:scale>
        <p:origin x="3520" y="200"/>
      </p:cViewPr>
      <p:guideLst>
        <p:guide orient="horz" pos="21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9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noProof="0"/>
              <a:t>Click to edit Master text styles</a:t>
            </a:r>
            <a:endParaRPr lang="en-GB" altLang="zh-CN" noProof="0"/>
          </a:p>
          <a:p>
            <a:pPr lvl="1"/>
            <a:r>
              <a:rPr lang="en-GB" altLang="zh-CN" noProof="0"/>
              <a:t>Second level</a:t>
            </a:r>
            <a:endParaRPr lang="en-GB" altLang="zh-CN" noProof="0"/>
          </a:p>
          <a:p>
            <a:pPr lvl="2"/>
            <a:r>
              <a:rPr lang="en-GB" altLang="zh-CN" noProof="0"/>
              <a:t>Third level</a:t>
            </a:r>
            <a:endParaRPr lang="en-GB" altLang="zh-CN" noProof="0"/>
          </a:p>
          <a:p>
            <a:pPr lvl="3"/>
            <a:r>
              <a:rPr lang="en-GB" altLang="zh-CN" noProof="0"/>
              <a:t>Fourth level</a:t>
            </a:r>
            <a:endParaRPr lang="en-GB" altLang="zh-CN" noProof="0"/>
          </a:p>
          <a:p>
            <a:pPr lvl="4"/>
            <a:r>
              <a:rPr lang="en-GB" altLang="zh-CN" noProof="0"/>
              <a:t>Fifth level</a:t>
            </a:r>
            <a:endParaRPr lang="en-GB" altLang="zh-CN" noProof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Numerical_optimization" TargetMode="External"/><Relationship Id="rId8" Type="http://schemas.openxmlformats.org/officeDocument/2006/relationships/hyperlink" Target="https://en.wikipedia.org/wiki/Differential_evolution" TargetMode="External"/><Relationship Id="rId7" Type="http://schemas.openxmlformats.org/officeDocument/2006/relationships/hyperlink" Target="https://en.wikipedia.org/wiki/Evolution_strategy" TargetMode="External"/><Relationship Id="rId6" Type="http://schemas.openxmlformats.org/officeDocument/2006/relationships/hyperlink" Target="https://en.wikipedia.org/wiki/Genetic_programming" TargetMode="External"/><Relationship Id="rId5" Type="http://schemas.openxmlformats.org/officeDocument/2006/relationships/hyperlink" Target="https://en.wikipedia.org/wiki/Optimization_(mathematics)" TargetMode="External"/><Relationship Id="rId4" Type="http://schemas.openxmlformats.org/officeDocument/2006/relationships/hyperlink" Target="https://en.wikipedia.org/wiki/Evolutionary_algorithm#cite_note-VLSI-1" TargetMode="External"/><Relationship Id="rId3" Type="http://schemas.openxmlformats.org/officeDocument/2006/relationships/hyperlink" Target="https://en.wikipedia.org/wiki/Genetic_algorith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Beak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喙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[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huì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DNA is a spiralling chain-like molecule made of nucleotides. DNA nucleotides come in 4 different types: A C T and G. </a:t>
            </a:r>
            <a:endParaRPr lang="en-US" dirty="0"/>
          </a:p>
          <a:p>
            <a:r>
              <a:rPr lang="en-US" dirty="0"/>
              <a:t>A Gene is a setment of DNA that codes for something, usually a protein or a group of proteins. A typical human gene may be between 300-1m nucleotide pairs long. </a:t>
            </a:r>
            <a:endParaRPr lang="en-US" dirty="0"/>
          </a:p>
          <a:p>
            <a:r>
              <a:rPr lang="en-US" dirty="0"/>
              <a:t>Chromosome: entire chain of DNA along with a group of stablizing proteins.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3" tooltip="Genetic algorithm"/>
              </a:rPr>
              <a:t>Genetic 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 – This is the most popular type of EA. One seeks the solution of a problem in the form of strings of numbers (traditionally binary, although the best representations are usually those that reflect something about the problem being solved)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, by applying operators such as recombination and mutation (sometimes one, sometimes both). This type of EA is often used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5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 problems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6" tooltip="Genetic programming"/>
              </a:rPr>
              <a:t>Genetic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 – Here the solutions are in the form of computer programs, and their fitness is determined by their ability to solve a computational problem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7" tooltip="Evolution strategy"/>
              </a:rPr>
              <a:t>Evolution strategy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 – Works with vectors of real numbers as representations of solutions, and typically uses self-adaptive mutation rates. The selection is based on fitness rankings, not on the actual fitness values. 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8" tooltip="Differential evolution"/>
              </a:rPr>
              <a:t>Differential evolution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 – Based on vector differences and is therefore primarily suited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  <a:hlinkClick r:id="rId9" tooltip="Numerical optimization"/>
              </a:rPr>
              <a:t>numerical 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90204" pitchFamily="34" charset="0"/>
                <a:ea typeface="+mn-ea"/>
                <a:cs typeface="+mn-cs"/>
              </a:rPr>
              <a:t> problems with objective functions that are non-continuous, non-linear and noisy and flat..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9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</a:fld>
            <a:endParaRPr lang="en-GB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804030504040204" pitchFamily="34" charset="0"/>
              </a:defRPr>
            </a:lvl1pPr>
            <a:lvl2pPr>
              <a:defRPr>
                <a:latin typeface="Verdana" panose="020B0804030504040204" pitchFamily="34" charset="0"/>
              </a:defRPr>
            </a:lvl2pPr>
            <a:lvl3pPr>
              <a:defRPr>
                <a:latin typeface="Verdana" panose="020B0804030504040204" pitchFamily="34" charset="0"/>
              </a:defRPr>
            </a:lvl3pPr>
            <a:lvl4pPr>
              <a:defRPr>
                <a:latin typeface="Verdana" panose="020B0804030504040204" pitchFamily="34" charset="0"/>
              </a:defRPr>
            </a:lvl4pPr>
            <a:lvl5pPr>
              <a:defRPr>
                <a:latin typeface="Verdana" panose="020B080403050404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  <a:endParaRPr lang="tr-TR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  <a:endParaRPr lang="tr-TR" altLang="en-US" noProof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  <a:endParaRPr lang="tr-TR" altLang="en-US" noProof="0"/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hoto Editor Photo" r:id="rId2" imgW="352425" imgH="923925" progId="MSPhotoEd.3">
                  <p:embed/>
                </p:oleObj>
              </mc:Choice>
              <mc:Fallback>
                <p:oleObj name="Photo Editor Photo" r:id="rId2" imgW="352425" imgH="923925" progId="MSPhotoEd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AE2AIM: Artificial Intelligence Methods </a:t>
            </a:r>
            <a:endParaRPr lang="tr-T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</a:fld>
            <a:endParaRPr lang="tr-T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804030504040204"/>
          <a:ea typeface="+mj-ea"/>
          <a:cs typeface="Verdana" panose="020B0804030504040204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 panose="020B0804030504040204"/>
          <a:ea typeface="+mn-ea"/>
          <a:cs typeface="Verdana" panose="020B0804030504040204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 panose="020B0804030504040204"/>
          <a:cs typeface="Verdana" panose="020B0804030504040204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 panose="020B0804030504040204"/>
          <a:cs typeface="Verdana" panose="020B0804030504040204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 panose="020B0804030504040204"/>
          <a:cs typeface="Verdana" panose="020B0804030504040204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 panose="020B0804030504040204"/>
          <a:cs typeface="Verdana" panose="020B080403050404020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tiff"/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47.png"/><Relationship Id="rId2" Type="http://schemas.openxmlformats.org/officeDocument/2006/relationships/image" Target="../media/image46.wmf"/><Relationship Id="rId1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tiff"/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hyperlink" Target="https://www.youtube.com/watch?v=zwibgNGe4aY&amp;list=PLInNVsmlBUlQT_peuWctrmGMiLngK-6fb&amp;index=5" TargetMode="Externa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hyperlink" Target="https://www.youtube.com/watch?v=S7EhExhXOPQ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tiff"/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  <a:endParaRPr lang="en-US" altLang="zh-CN" sz="2400" b="1" dirty="0"/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05: Population Based Metaheuristics 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pitchFamily="2" charset="-122"/>
              </a:rPr>
              <a:t>AE2AIM: Artificial Intelligence Methods 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Dr.</a:t>
            </a:r>
            <a:r>
              <a:rPr kumimoji="0" lang="en-GB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Xinan</a:t>
            </a:r>
            <a:r>
              <a:rPr lang="en-GB" altLang="zh-CN" sz="2000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(Room IAMET 308)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School of Computer Science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The University of Nottingham Ningbo, China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Email: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xinan.chen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@</a:t>
            </a:r>
            <a:r>
              <a:rPr kumimoji="0" lang="en-GB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1" cstate="print"/>
          <a:srcRect t="-1032" b="-8882"/>
          <a:stretch>
            <a:fillRect/>
          </a:stretch>
        </p:blipFill>
        <p:spPr>
          <a:xfrm>
            <a:off x="899592" y="2780928"/>
            <a:ext cx="7776864" cy="28579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</a:t>
            </a:r>
            <a:r>
              <a:rPr lang="en-US" dirty="0" err="1"/>
              <a:t>v.s</a:t>
            </a:r>
            <a:r>
              <a:rPr lang="en-US" dirty="0"/>
              <a:t>. Phenotype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8367"/>
            <a:ext cx="936104" cy="183992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508104" y="1537356"/>
            <a:ext cx="2736304" cy="1301951"/>
            <a:chOff x="5508104" y="1537356"/>
            <a:chExt cx="2736304" cy="130195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104" y="1805677"/>
              <a:ext cx="1125290" cy="9752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6256" y="1537356"/>
              <a:ext cx="1368152" cy="1301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899592" y="1340768"/>
            <a:ext cx="6624736" cy="4115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of a Basic GA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691679" y="1052736"/>
            <a:ext cx="7006233" cy="511256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 genetic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representation (encoding)</a:t>
            </a:r>
            <a:r>
              <a:rPr lang="en-US" altLang="en-US" sz="2000" dirty="0">
                <a:latin typeface="Gamond"/>
                <a:cs typeface="Gamond"/>
              </a:rPr>
              <a:t> for candidate solutions to the problem at hand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An </a:t>
            </a:r>
            <a:r>
              <a:rPr lang="en-US" altLang="en-US" sz="2000" b="1" dirty="0" err="1">
                <a:solidFill>
                  <a:srgbClr val="0000FF"/>
                </a:solidFill>
                <a:latin typeface="Gamond"/>
                <a:cs typeface="Gamond"/>
              </a:rPr>
              <a:t>initialisation</a:t>
            </a:r>
            <a:r>
              <a:rPr lang="en-US" altLang="en-US" sz="2000" dirty="0">
                <a:solidFill>
                  <a:srgbClr val="0000FF"/>
                </a:solidFill>
                <a:latin typeface="Gamond"/>
                <a:cs typeface="Gamond"/>
              </a:rPr>
              <a:t> </a:t>
            </a:r>
            <a:r>
              <a:rPr lang="en-US" altLang="en-US" sz="2000" dirty="0">
                <a:latin typeface="Gamond"/>
                <a:cs typeface="Gamond"/>
              </a:rPr>
              <a:t>scheme to generate the first population of candidate solutions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A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fitness function</a:t>
            </a:r>
            <a:r>
              <a:rPr lang="en-US" altLang="en-US" sz="2000" dirty="0">
                <a:latin typeface="Gamond"/>
                <a:cs typeface="Gamond"/>
              </a:rPr>
              <a:t> that plays the role of the environment, rating the solutions in terms of their fitness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>
                <a:solidFill>
                  <a:srgbClr val="0000FF"/>
                </a:solidFill>
                <a:latin typeface="Gamond"/>
                <a:cs typeface="Gamond"/>
              </a:rPr>
              <a:t>A scheme for </a:t>
            </a: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selecting</a:t>
            </a:r>
            <a:r>
              <a:rPr lang="en-US" altLang="en-US" sz="2000" b="1" dirty="0">
                <a:latin typeface="Gamond"/>
                <a:cs typeface="Gamond"/>
              </a:rPr>
              <a:t> mates (parents)</a:t>
            </a:r>
            <a:r>
              <a:rPr lang="en-US" altLang="en-US" sz="2000" dirty="0">
                <a:latin typeface="Gamond"/>
                <a:cs typeface="Gamond"/>
              </a:rPr>
              <a:t> for recombination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Crossover</a:t>
            </a:r>
            <a:r>
              <a:rPr lang="en-US" altLang="en-US" sz="2000" b="1" dirty="0">
                <a:latin typeface="Gamond"/>
                <a:cs typeface="Gamond"/>
              </a:rPr>
              <a:t> (recombination)</a:t>
            </a:r>
            <a:endParaRPr lang="en-US" altLang="en-US" sz="2000" b="1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Mutation</a:t>
            </a:r>
            <a:endParaRPr lang="en-US" altLang="en-US" sz="2000" b="1" dirty="0">
              <a:solidFill>
                <a:srgbClr val="0000FF"/>
              </a:solidFill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Gamond"/>
                <a:cs typeface="Gamond"/>
              </a:rPr>
              <a:t>Replacement strategy</a:t>
            </a:r>
            <a:r>
              <a:rPr lang="en-US" altLang="en-US" sz="2000" dirty="0">
                <a:latin typeface="Gamond"/>
                <a:cs typeface="Gamond"/>
              </a:rPr>
              <a:t> to select the surviving individuals for the next generation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>
                <a:latin typeface="Gamond"/>
                <a:cs typeface="Gamond"/>
              </a:rPr>
              <a:t>Termination Criteria</a:t>
            </a:r>
            <a:endParaRPr lang="en-US" altLang="en-US" sz="2000" b="1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Gamond"/>
                <a:cs typeface="Gamond"/>
              </a:rPr>
              <a:t>Values for various parameters that the genetic algorithm uses (population size, probabilities of applying genetic  operators, </a:t>
            </a:r>
            <a:r>
              <a:rPr lang="en-US" altLang="en-US" sz="2000" dirty="0" err="1">
                <a:latin typeface="Gamond"/>
                <a:cs typeface="Gamond"/>
              </a:rPr>
              <a:t>etc</a:t>
            </a:r>
            <a:r>
              <a:rPr lang="en-US" altLang="en-US" sz="2000" dirty="0">
                <a:latin typeface="Gamond"/>
                <a:cs typeface="Gamond"/>
              </a:rPr>
              <a:t>)</a:t>
            </a:r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E2063-5470-4804-B434-E393C7BC1653}" type="slidenum">
              <a:rPr lang="tr-TR" altLang="en-US"/>
            </a:fld>
            <a:endParaRPr lang="tr-TR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Components of GAs</a:t>
            </a:r>
            <a:endParaRPr lang="tr-T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4" name="图片 3" descr="截屏2025-05-07 19.29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09360"/>
            <a:ext cx="3604260" cy="47491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747314" y="1090285"/>
            <a:ext cx="4335464" cy="4968552"/>
          </a:xfrm>
        </p:spPr>
        <p:txBody>
          <a:bodyPr/>
          <a:lstStyle/>
          <a:p>
            <a:r>
              <a:rPr lang="en-US" altLang="en-US" sz="1800" dirty="0">
                <a:latin typeface="Gamond"/>
                <a:cs typeface="Gamond"/>
              </a:rPr>
              <a:t>Haploid structure is used: Each individual contains one chromosome</a:t>
            </a:r>
            <a:endParaRPr lang="en-US" altLang="en-US" sz="1800" dirty="0">
              <a:latin typeface="Gamond"/>
              <a:cs typeface="Gamond"/>
            </a:endParaRPr>
          </a:p>
          <a:p>
            <a:r>
              <a:rPr lang="en-US" altLang="en-US" sz="1800" dirty="0">
                <a:latin typeface="Gamond"/>
                <a:cs typeface="Gamond"/>
              </a:rPr>
              <a:t>Each individual is evaluated and has an associated </a:t>
            </a:r>
            <a:r>
              <a:rPr lang="en-US" altLang="en-US" sz="1800" b="1" dirty="0">
                <a:latin typeface="Gamond"/>
                <a:cs typeface="Gamond"/>
              </a:rPr>
              <a:t>fitness</a:t>
            </a:r>
            <a:r>
              <a:rPr lang="en-US" altLang="en-US" sz="1800" dirty="0">
                <a:latin typeface="Gamond"/>
                <a:cs typeface="Gamond"/>
              </a:rPr>
              <a:t> value</a:t>
            </a:r>
            <a:endParaRPr lang="en-US" altLang="en-US" sz="1800" dirty="0">
              <a:latin typeface="Gamond"/>
              <a:cs typeface="Gamond"/>
            </a:endParaRPr>
          </a:p>
          <a:p>
            <a:r>
              <a:rPr lang="en-US" altLang="en-US" sz="1800" dirty="0">
                <a:latin typeface="Gamond"/>
                <a:cs typeface="Gamond"/>
              </a:rPr>
              <a:t>Chromosomes contain a fixed number of genes: </a:t>
            </a:r>
            <a:r>
              <a:rPr lang="en-US" altLang="en-US" sz="1800" b="1" dirty="0">
                <a:latin typeface="Gamond"/>
                <a:cs typeface="Gamond"/>
              </a:rPr>
              <a:t>chromosome length</a:t>
            </a:r>
            <a:endParaRPr lang="en-US" altLang="en-US" sz="1800" b="1" dirty="0">
              <a:latin typeface="Gamond"/>
              <a:cs typeface="Gamond"/>
            </a:endParaRPr>
          </a:p>
          <a:p>
            <a:r>
              <a:rPr lang="en-US" altLang="en-US" sz="1800" dirty="0">
                <a:latin typeface="Gamond"/>
                <a:cs typeface="Gamond"/>
              </a:rPr>
              <a:t>Traditionally</a:t>
            </a:r>
            <a:r>
              <a:rPr lang="en-US" altLang="en-US" sz="1800" b="1" dirty="0">
                <a:latin typeface="Gamond"/>
                <a:cs typeface="Gamond"/>
              </a:rPr>
              <a:t> binary encoding</a:t>
            </a:r>
            <a:r>
              <a:rPr lang="en-US" altLang="en-US" sz="1800" dirty="0">
                <a:latin typeface="Gamond"/>
                <a:cs typeface="Gamond"/>
              </a:rPr>
              <a:t> is used for each gene: </a:t>
            </a:r>
            <a:r>
              <a:rPr lang="en-US" altLang="en-US" sz="1800" b="1" dirty="0">
                <a:latin typeface="Gamond"/>
                <a:cs typeface="Gamond"/>
              </a:rPr>
              <a:t>Allele</a:t>
            </a:r>
            <a:r>
              <a:rPr lang="en-US" altLang="en-US" sz="1800" dirty="0">
                <a:latin typeface="Gamond"/>
                <a:cs typeface="Gamond"/>
              </a:rPr>
              <a:t> value </a:t>
            </a:r>
            <a:r>
              <a:rPr lang="en-US" altLang="en-US" sz="1800" dirty="0">
                <a:latin typeface="Gamond"/>
                <a:cs typeface="Gamond"/>
                <a:sym typeface="Symbol" pitchFamily="18" charset="2"/>
              </a:rPr>
              <a:t> </a:t>
            </a:r>
            <a:r>
              <a:rPr lang="en-US" altLang="en-US" sz="1800" dirty="0">
                <a:latin typeface="Gamond"/>
                <a:cs typeface="Gamond"/>
              </a:rPr>
              <a:t>{0,1}</a:t>
            </a:r>
            <a:endParaRPr lang="en-US" altLang="en-US" sz="1800" dirty="0">
              <a:latin typeface="Gamond"/>
              <a:cs typeface="Gamond"/>
            </a:endParaRPr>
          </a:p>
          <a:p>
            <a:r>
              <a:rPr lang="en-US" altLang="en-US" sz="1800" dirty="0">
                <a:latin typeface="Gamond"/>
                <a:cs typeface="Gamond"/>
              </a:rPr>
              <a:t>A population contains a fixed number of individuals: </a:t>
            </a:r>
            <a:r>
              <a:rPr lang="en-US" altLang="en-US" sz="1800" b="1" dirty="0">
                <a:latin typeface="Gamond"/>
                <a:cs typeface="Gamond"/>
              </a:rPr>
              <a:t>population size</a:t>
            </a:r>
            <a:endParaRPr lang="en-US" altLang="en-US" sz="1800" b="1" dirty="0">
              <a:latin typeface="Gamond"/>
              <a:cs typeface="Gamond"/>
            </a:endParaRPr>
          </a:p>
          <a:p>
            <a:r>
              <a:rPr lang="en-US" altLang="en-US" sz="1800" dirty="0">
                <a:latin typeface="Gamond"/>
                <a:cs typeface="Gamond"/>
              </a:rPr>
              <a:t>Each iteration is referred as </a:t>
            </a:r>
            <a:r>
              <a:rPr lang="en-US" altLang="en-US" sz="1800" b="1" dirty="0">
                <a:latin typeface="Gamond"/>
                <a:cs typeface="Gamond"/>
              </a:rPr>
              <a:t>generation</a:t>
            </a:r>
            <a:endParaRPr lang="tr-TR" altLang="en-US" sz="1800" b="1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CD15-DBCE-4E13-AECB-0219907F0B32}" type="slidenum">
              <a:rPr lang="tr-TR" altLang="en-US"/>
            </a:fld>
            <a:endParaRPr lang="tr-TR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Basic GA – Representation</a:t>
            </a:r>
            <a:endParaRPr lang="tr-TR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56176" y="908720"/>
            <a:ext cx="2376264" cy="5333760"/>
            <a:chOff x="5940152" y="908720"/>
            <a:chExt cx="2592288" cy="54248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940152" y="1247403"/>
              <a:ext cx="2592288" cy="232391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940152" y="908720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 Chromosomes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5940152" y="3543556"/>
              <a:ext cx="2592288" cy="25497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940152" y="6020535"/>
              <a:ext cx="2520280" cy="31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Adapted from </a:t>
              </a:r>
              <a:r>
                <a:rPr lang="en-US" sz="1200" dirty="0"/>
                <a:t>Stated</a:t>
              </a:r>
              <a:r>
                <a:rPr lang="en-US" sz="1400" dirty="0"/>
                <a:t> Clearly®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7517" y="980728"/>
            <a:ext cx="1514163" cy="5085708"/>
            <a:chOff x="177517" y="1063721"/>
            <a:chExt cx="1521089" cy="5085708"/>
          </a:xfrm>
        </p:grpSpPr>
        <p:sp>
          <p:nvSpPr>
            <p:cNvPr id="19" name="Chevron 18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2" name="Chevron 21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6" name="图片 5" descr="截屏2025-05-07 21.15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6322695"/>
            <a:ext cx="4724400" cy="3378200"/>
          </a:xfrm>
          <a:prstGeom prst="rect">
            <a:avLst/>
          </a:prstGeom>
        </p:spPr>
      </p:pic>
      <p:pic>
        <p:nvPicPr>
          <p:cNvPr id="7" name="图片 6" descr="截屏2025-05-07 21.16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010" y="8109585"/>
            <a:ext cx="53975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1979712" y="1052736"/>
            <a:ext cx="3376514" cy="5112568"/>
          </a:xfrm>
        </p:spPr>
        <p:txBody>
          <a:bodyPr/>
          <a:lstStyle/>
          <a:p>
            <a:r>
              <a:rPr lang="en-US" altLang="en-US" sz="1600" u="sng" dirty="0"/>
              <a:t>Random </a:t>
            </a:r>
            <a:r>
              <a:rPr lang="en-US" altLang="en-US" sz="1600" u="sng" dirty="0" err="1"/>
              <a:t>Initialisation</a:t>
            </a:r>
            <a:endParaRPr lang="en-US" altLang="en-US" sz="1600" u="sng" dirty="0"/>
          </a:p>
          <a:p>
            <a:r>
              <a:rPr lang="en-US" altLang="en-US" sz="1600" b="1" dirty="0"/>
              <a:t>Population size</a:t>
            </a:r>
            <a:r>
              <a:rPr lang="en-US" altLang="en-US" sz="1600" dirty="0"/>
              <a:t> number of individuals are created randomly</a:t>
            </a:r>
            <a:endParaRPr lang="en-US" altLang="en-US" sz="1600" dirty="0"/>
          </a:p>
          <a:p>
            <a:r>
              <a:rPr lang="en-US" altLang="en-US" sz="1600" dirty="0"/>
              <a:t>Each gene at a locus of an individual is assigned an allele value 0 or 1 randomly, decided by flipping a coin.</a:t>
            </a:r>
            <a:endParaRPr lang="tr-TR" altLang="en-US" sz="1600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D113-74AF-405B-8FE6-F57EBC30AD7A}" type="slidenum">
              <a:rPr lang="tr-TR" altLang="en-US"/>
            </a:fld>
            <a:endParaRPr lang="tr-TR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</a:t>
            </a:r>
            <a:r>
              <a:rPr lang="en-US" altLang="en-US" dirty="0" err="1"/>
              <a:t>Initialisation</a:t>
            </a:r>
            <a:endParaRPr lang="tr-TR" altLang="en-US" dirty="0"/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5435600" y="1268413"/>
            <a:ext cx="3352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>
                <a:latin typeface="Times New Roman" panose="02020503050405090304" pitchFamily="18" charset="0"/>
              </a:rPr>
              <a:t>Chromosome</a:t>
            </a:r>
            <a:r>
              <a:rPr lang="tr-TR" altLang="en-US" sz="2400" b="0">
                <a:latin typeface="Times New Roman" panose="02020503050405090304" pitchFamily="18" charset="0"/>
              </a:rPr>
              <a:t> </a:t>
            </a:r>
            <a:r>
              <a:rPr lang="en-US" altLang="en-US" sz="2400" b="0">
                <a:latin typeface="Times New Roman" panose="02020503050405090304" pitchFamily="18" charset="0"/>
              </a:rPr>
              <a:t>(individual)</a:t>
            </a:r>
            <a:endParaRPr lang="en-US" altLang="en-US" sz="2400" b="0">
              <a:latin typeface="Times New Roman" panose="02020503050405090304" pitchFamily="18" charset="0"/>
            </a:endParaRPr>
          </a:p>
        </p:txBody>
      </p:sp>
      <p:grpSp>
        <p:nvGrpSpPr>
          <p:cNvPr id="53281" name="Group 33"/>
          <p:cNvGrpSpPr/>
          <p:nvPr/>
        </p:nvGrpSpPr>
        <p:grpSpPr bwMode="auto">
          <a:xfrm>
            <a:off x="5551488" y="2565400"/>
            <a:ext cx="3592512" cy="2032000"/>
            <a:chOff x="3054" y="1613"/>
            <a:chExt cx="2263" cy="1280"/>
          </a:xfrm>
        </p:grpSpPr>
        <p:grpSp>
          <p:nvGrpSpPr>
            <p:cNvPr id="53252" name="Group 4"/>
            <p:cNvGrpSpPr/>
            <p:nvPr/>
          </p:nvGrpSpPr>
          <p:grpSpPr bwMode="auto">
            <a:xfrm>
              <a:off x="3061" y="1933"/>
              <a:ext cx="2256" cy="960"/>
              <a:chOff x="2112" y="1776"/>
              <a:chExt cx="2256" cy="960"/>
            </a:xfrm>
          </p:grpSpPr>
          <p:grpSp>
            <p:nvGrpSpPr>
              <p:cNvPr id="53253" name="Group 5"/>
              <p:cNvGrpSpPr/>
              <p:nvPr/>
            </p:nvGrpSpPr>
            <p:grpSpPr bwMode="auto">
              <a:xfrm>
                <a:off x="2112" y="2112"/>
                <a:ext cx="1440" cy="296"/>
                <a:chOff x="768" y="864"/>
                <a:chExt cx="1440" cy="296"/>
              </a:xfrm>
            </p:grpSpPr>
            <p:sp>
              <p:nvSpPr>
                <p:cNvPr id="5325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768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None/>
                  </a:pPr>
                  <a:r>
                    <a:rPr lang="en-US" altLang="en-US" sz="2400" b="0">
                      <a:latin typeface="Times New Roman" panose="02020503050405090304" pitchFamily="18" charset="0"/>
                    </a:rPr>
                    <a:t>1</a:t>
                  </a:r>
                  <a:endParaRPr lang="en-US" altLang="en-US" sz="2400" b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5325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56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None/>
                  </a:pPr>
                  <a:r>
                    <a:rPr lang="en-US" altLang="en-US" sz="2400" b="0">
                      <a:latin typeface="Times New Roman" panose="02020503050405090304" pitchFamily="18" charset="0"/>
                    </a:rPr>
                    <a:t>2</a:t>
                  </a:r>
                  <a:endParaRPr lang="en-US" altLang="en-US" sz="2400" b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532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344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None/>
                  </a:pPr>
                  <a:r>
                    <a:rPr lang="en-US" altLang="en-US" sz="2400" b="0">
                      <a:latin typeface="Times New Roman" panose="02020503050405090304" pitchFamily="18" charset="0"/>
                    </a:rPr>
                    <a:t>3</a:t>
                  </a:r>
                  <a:endParaRPr lang="en-US" altLang="en-US" sz="2400" b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5325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632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None/>
                  </a:pPr>
                  <a:r>
                    <a:rPr lang="en-US" altLang="en-US" sz="2400" b="0">
                      <a:latin typeface="Times New Roman" panose="02020503050405090304" pitchFamily="18" charset="0"/>
                    </a:rPr>
                    <a:t>4</a:t>
                  </a:r>
                  <a:endParaRPr lang="en-US" altLang="en-US" sz="2400" b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5325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864"/>
                  <a:ext cx="288" cy="2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None/>
                  </a:pPr>
                  <a:r>
                    <a:rPr lang="en-US" altLang="en-US" sz="2400" b="0">
                      <a:latin typeface="Times New Roman" panose="02020503050405090304" pitchFamily="18" charset="0"/>
                    </a:rPr>
                    <a:t>5</a:t>
                  </a:r>
                  <a:endParaRPr lang="en-US" altLang="en-US" sz="2400" b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53259" name="Line 11"/>
              <p:cNvSpPr>
                <a:spLocks noChangeShapeType="1"/>
              </p:cNvSpPr>
              <p:nvPr/>
            </p:nvSpPr>
            <p:spPr bwMode="auto">
              <a:xfrm>
                <a:off x="2112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0" name="Line 12"/>
              <p:cNvSpPr>
                <a:spLocks noChangeShapeType="1"/>
              </p:cNvSpPr>
              <p:nvPr/>
            </p:nvSpPr>
            <p:spPr bwMode="auto">
              <a:xfrm>
                <a:off x="2400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1" name="Line 13"/>
              <p:cNvSpPr>
                <a:spLocks noChangeShapeType="1"/>
              </p:cNvSpPr>
              <p:nvPr/>
            </p:nvSpPr>
            <p:spPr bwMode="auto">
              <a:xfrm>
                <a:off x="2688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2" name="Line 14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3" name="Line 15"/>
              <p:cNvSpPr>
                <a:spLocks noChangeShapeType="1"/>
              </p:cNvSpPr>
              <p:nvPr/>
            </p:nvSpPr>
            <p:spPr bwMode="auto">
              <a:xfrm>
                <a:off x="3264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4" name="Line 16"/>
              <p:cNvSpPr>
                <a:spLocks noChangeShapeType="1"/>
              </p:cNvSpPr>
              <p:nvPr/>
            </p:nvSpPr>
            <p:spPr bwMode="auto">
              <a:xfrm>
                <a:off x="3552" y="177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3265" name="Text Box 17"/>
              <p:cNvSpPr txBox="1">
                <a:spLocks noChangeArrowheads="1"/>
              </p:cNvSpPr>
              <p:nvPr/>
            </p:nvSpPr>
            <p:spPr bwMode="auto">
              <a:xfrm>
                <a:off x="3648" y="2112"/>
                <a:ext cx="720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locus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53266" name="Group 18"/>
            <p:cNvGrpSpPr/>
            <p:nvPr/>
          </p:nvGrpSpPr>
          <p:grpSpPr bwMode="auto">
            <a:xfrm>
              <a:off x="3054" y="1613"/>
              <a:ext cx="1440" cy="296"/>
              <a:chOff x="768" y="864"/>
              <a:chExt cx="1440" cy="296"/>
            </a:xfrm>
          </p:grpSpPr>
          <p:sp>
            <p:nvSpPr>
              <p:cNvPr id="53267" name="Text Box 19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68" name="Text Box 20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69" name="Text Box 21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70" name="Text Box 22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71" name="Text Box 23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53273" name="Group 25"/>
            <p:cNvGrpSpPr/>
            <p:nvPr/>
          </p:nvGrpSpPr>
          <p:grpSpPr bwMode="auto">
            <a:xfrm>
              <a:off x="3054" y="1613"/>
              <a:ext cx="1440" cy="306"/>
              <a:chOff x="768" y="864"/>
              <a:chExt cx="1440" cy="306"/>
            </a:xfrm>
          </p:grpSpPr>
          <p:sp>
            <p:nvSpPr>
              <p:cNvPr id="53274" name="Text Box 2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75" name="Text Box 2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76" name="Text Box 2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77" name="Text Box 2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53278" name="Text Box 3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3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53279" name="Text Box 31"/>
            <p:cNvSpPr txBox="1">
              <a:spLocks noChangeArrowheads="1"/>
            </p:cNvSpPr>
            <p:nvPr/>
          </p:nvSpPr>
          <p:spPr bwMode="auto">
            <a:xfrm>
              <a:off x="3918" y="1613"/>
              <a:ext cx="288" cy="3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solidFill>
                    <a:srgbClr val="000099"/>
                  </a:solidFill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solidFill>
                  <a:srgbClr val="000099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3280" name="Text Box 32"/>
          <p:cNvSpPr txBox="1">
            <a:spLocks noChangeArrowheads="1"/>
          </p:cNvSpPr>
          <p:nvPr/>
        </p:nvSpPr>
        <p:spPr bwMode="auto">
          <a:xfrm>
            <a:off x="5508625" y="1844675"/>
            <a:ext cx="838200" cy="4857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>
                <a:solidFill>
                  <a:srgbClr val="000099"/>
                </a:solidFill>
                <a:latin typeface="Times New Roman" panose="02020503050405090304" pitchFamily="18" charset="0"/>
              </a:rPr>
              <a:t>gene</a:t>
            </a:r>
            <a:endParaRPr lang="en-US" altLang="en-US" sz="2400" b="0">
              <a:solidFill>
                <a:srgbClr val="000099"/>
              </a:solidFill>
              <a:latin typeface="Times New Roman" panose="02020503050405090304" pitchFamily="18" charset="0"/>
            </a:endParaRPr>
          </a:p>
        </p:txBody>
      </p:sp>
      <p:sp>
        <p:nvSpPr>
          <p:cNvPr id="53282" name="Line 34"/>
          <p:cNvSpPr>
            <a:spLocks noChangeShapeType="1"/>
          </p:cNvSpPr>
          <p:nvPr/>
        </p:nvSpPr>
        <p:spPr bwMode="auto">
          <a:xfrm flipV="1">
            <a:off x="7740650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7019925" y="4797425"/>
            <a:ext cx="172878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>
                <a:latin typeface="Times New Roman" panose="02020503050405090304" pitchFamily="18" charset="0"/>
              </a:rPr>
              <a:t>Flip a coin</a:t>
            </a:r>
            <a:endParaRPr lang="tr-TR" altLang="en-US" sz="2400" b="0">
              <a:latin typeface="Times New Roman" panose="0202050305040509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39" name="Chevron 38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1.20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220" y="5220335"/>
            <a:ext cx="6718300" cy="222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2" grpId="0" autoUpdateAnimBg="0"/>
      <p:bldP spid="53280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707903" y="1052736"/>
            <a:ext cx="4990009" cy="5112568"/>
          </a:xfrm>
        </p:spPr>
        <p:txBody>
          <a:bodyPr/>
          <a:lstStyle/>
          <a:p>
            <a:r>
              <a:rPr lang="en-US" altLang="en-US" dirty="0"/>
              <a:t>Set </a:t>
            </a:r>
            <a:r>
              <a:rPr lang="en-US" altLang="en-US" i="1" dirty="0"/>
              <a:t>population size</a:t>
            </a:r>
            <a:r>
              <a:rPr lang="en-US" altLang="en-US" dirty="0"/>
              <a:t> = 4</a:t>
            </a:r>
            <a:endParaRPr lang="en-US" altLang="en-US" dirty="0"/>
          </a:p>
          <a:p>
            <a:r>
              <a:rPr lang="en-US" altLang="en-US" dirty="0"/>
              <a:t>Create 4 individuals with 5 genes on their chromosomes, where each allele at  a locus is determined randomly.</a:t>
            </a:r>
            <a:endParaRPr lang="en-US" altLang="en-US" dirty="0"/>
          </a:p>
          <a:p>
            <a:pPr>
              <a:buFont typeface="Wingdings" panose="05000000000000000000" pitchFamily="2" charset="2"/>
              <a:buNone/>
            </a:pPr>
            <a:endParaRPr lang="tr-TR" alt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30FD-CDD7-43EA-9F60-D0A917385582}" type="slidenum">
              <a:rPr lang="tr-TR" altLang="en-US"/>
            </a:fld>
            <a:endParaRPr lang="tr-TR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II</a:t>
            </a:r>
            <a:endParaRPr lang="tr-TR" altLang="en-US"/>
          </a:p>
        </p:txBody>
      </p:sp>
      <p:grpSp>
        <p:nvGrpSpPr>
          <p:cNvPr id="57348" name="Group 4"/>
          <p:cNvGrpSpPr/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57349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1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3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54" name="Group 10"/>
          <p:cNvGrpSpPr/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57355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7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8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59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60" name="Group 16"/>
          <p:cNvGrpSpPr/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62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64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65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66" name="Group 22"/>
          <p:cNvGrpSpPr/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57367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68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69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70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7371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72" name="Group 28"/>
          <p:cNvGrpSpPr/>
          <p:nvPr/>
        </p:nvGrpSpPr>
        <p:grpSpPr bwMode="auto">
          <a:xfrm>
            <a:off x="755650" y="1700213"/>
            <a:ext cx="2514600" cy="3586163"/>
            <a:chOff x="96" y="768"/>
            <a:chExt cx="1584" cy="2259"/>
          </a:xfrm>
        </p:grpSpPr>
        <p:sp>
          <p:nvSpPr>
            <p:cNvPr id="57373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374" name="Text Box 30"/>
            <p:cNvSpPr txBox="1">
              <a:spLocks noChangeArrowheads="1"/>
            </p:cNvSpPr>
            <p:nvPr/>
          </p:nvSpPr>
          <p:spPr bwMode="auto">
            <a:xfrm>
              <a:off x="96" y="2736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Initial Population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3" name="图片 2" descr="截屏2025-05-07 21.26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020" y="3500755"/>
            <a:ext cx="3566795" cy="2497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0020" y="6156325"/>
            <a:ext cx="6945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•</a:t>
            </a:r>
            <a:r>
              <a:rPr lang="zh-CN" altLang="en-US"/>
              <a:t>初始化是遗传算法的起点，虽然是随机的，但应尽量多样化，避免早期陷入局部最优。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790209" cy="5112568"/>
          </a:xfrm>
        </p:spPr>
        <p:txBody>
          <a:bodyPr/>
          <a:lstStyle/>
          <a:p>
            <a:r>
              <a:rPr lang="en-US" altLang="en-US" b="1" dirty="0"/>
              <a:t>Fitness value</a:t>
            </a:r>
            <a:r>
              <a:rPr lang="en-US" altLang="en-US" dirty="0"/>
              <a:t> indicates </a:t>
            </a:r>
            <a:endParaRPr lang="en-US" altLang="en-US" dirty="0"/>
          </a:p>
          <a:p>
            <a:pPr lvl="1"/>
            <a:r>
              <a:rPr lang="en-US" altLang="en-US" dirty="0"/>
              <a:t>how fit the individual is to survive and reproduce under the current conditions</a:t>
            </a:r>
            <a:endParaRPr lang="en-US" altLang="en-US" dirty="0"/>
          </a:p>
          <a:p>
            <a:pPr lvl="1"/>
            <a:r>
              <a:rPr lang="en-US" altLang="en-US" dirty="0"/>
              <a:t>how much the current solution meets the requirements of the objective function</a:t>
            </a:r>
            <a:endParaRPr lang="en-US" altLang="en-US" dirty="0"/>
          </a:p>
          <a:p>
            <a:r>
              <a:rPr lang="en-US" altLang="en-US" b="1" dirty="0"/>
              <a:t>Fitness value</a:t>
            </a:r>
            <a:r>
              <a:rPr lang="en-US" altLang="en-US" dirty="0"/>
              <a:t> is obtained by applying the fitness function to the individual’s chromosome (candidate solution) – </a:t>
            </a:r>
            <a:r>
              <a:rPr lang="en-US" altLang="en-US" i="1" dirty="0"/>
              <a:t>genotype</a:t>
            </a:r>
            <a:r>
              <a:rPr lang="en-US" altLang="en-US" dirty="0"/>
              <a:t> to </a:t>
            </a:r>
            <a:r>
              <a:rPr lang="en-US" altLang="en-US" i="1" dirty="0"/>
              <a:t>phenotype</a:t>
            </a:r>
            <a:r>
              <a:rPr lang="en-US" altLang="en-US" dirty="0"/>
              <a:t> mapping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ED9E-09A7-4EB3-980E-4F1EF27DFC4D}" type="slidenum">
              <a:rPr lang="tr-TR" altLang="en-US"/>
            </a:fld>
            <a:endParaRPr lang="tr-TR" alt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Fitness Calculation</a:t>
            </a:r>
            <a:endParaRPr lang="tr-TR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15" name="Chevron 14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1.28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69330"/>
            <a:ext cx="5334000" cy="3759200"/>
          </a:xfrm>
          <a:prstGeom prst="rect">
            <a:avLst/>
          </a:prstGeom>
        </p:spPr>
      </p:pic>
      <p:pic>
        <p:nvPicPr>
          <p:cNvPr id="4" name="图片 3" descr="截屏2025-05-07 21.29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95" y="5733415"/>
            <a:ext cx="4711700" cy="2718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851920" y="1052736"/>
            <a:ext cx="4845992" cy="5112568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Fitness function = the number of genes that are 1s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>
              <a:solidFill>
                <a:schemeClr val="folHlink"/>
              </a:solidFill>
            </a:endParaRPr>
          </a:p>
          <a:p>
            <a:r>
              <a:rPr lang="en-US" altLang="en-US" dirty="0"/>
              <a:t>Fitness function = convert the binary number into decimal</a:t>
            </a:r>
            <a:endParaRPr lang="tr-TR" altLang="en-US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CCC9D-BBD2-44A8-A6D6-6A308B137337}" type="slidenum">
              <a:rPr lang="tr-TR" altLang="en-US"/>
            </a:fld>
            <a:endParaRPr lang="tr-TR" alt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III</a:t>
            </a:r>
            <a:endParaRPr lang="tr-TR" altLang="en-US"/>
          </a:p>
        </p:txBody>
      </p:sp>
      <p:grpSp>
        <p:nvGrpSpPr>
          <p:cNvPr id="58372" name="Group 4"/>
          <p:cNvGrpSpPr/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75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76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77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8378" name="Group 10"/>
          <p:cNvGrpSpPr/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58379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0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1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2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3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8384" name="Group 16"/>
          <p:cNvGrpSpPr/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58385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6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7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8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89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8390" name="Group 22"/>
          <p:cNvGrpSpPr/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58391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92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93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94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395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8396" name="Group 28"/>
          <p:cNvGrpSpPr/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58397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398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Initial Population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8399" name="Group 31"/>
          <p:cNvGrpSpPr/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58400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13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58401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402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9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8403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38" name="Group 31"/>
          <p:cNvGrpSpPr/>
          <p:nvPr/>
        </p:nvGrpSpPr>
        <p:grpSpPr bwMode="auto">
          <a:xfrm>
            <a:off x="421432" y="1922512"/>
            <a:ext cx="838200" cy="2514600"/>
            <a:chOff x="1680" y="912"/>
            <a:chExt cx="528" cy="1584"/>
          </a:xfrm>
        </p:grpSpPr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anose="02020503050405090304" pitchFamily="18" charset="0"/>
                </a:rPr>
                <a:t>3</a:t>
              </a:r>
              <a:endParaRPr lang="en-US" altLang="en-US" sz="2400" b="0" dirty="0">
                <a:solidFill>
                  <a:srgbClr val="0432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solidFill>
                  <a:srgbClr val="0432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anose="02020503050405090304" pitchFamily="18" charset="0"/>
                </a:rPr>
                <a:t>2</a:t>
              </a:r>
              <a:endParaRPr lang="en-US" altLang="en-US" sz="2400" b="0" dirty="0">
                <a:solidFill>
                  <a:srgbClr val="0432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solidFill>
                    <a:srgbClr val="0432FF"/>
                  </a:solidFill>
                  <a:latin typeface="Times New Roman" panose="02020503050405090304" pitchFamily="18" charset="0"/>
                </a:rPr>
                <a:t>3</a:t>
              </a:r>
              <a:endParaRPr lang="en-US" altLang="en-US" sz="2400" b="0" dirty="0">
                <a:solidFill>
                  <a:srgbClr val="0432FF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3" name="文本框 2"/>
          <p:cNvSpPr txBox="1"/>
          <p:nvPr/>
        </p:nvSpPr>
        <p:spPr>
          <a:xfrm>
            <a:off x="3204210" y="224853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二进制转化成十进制</a:t>
            </a:r>
            <a:r>
              <a:rPr lang="en-US" altLang="zh-CN"/>
              <a:t>：01101-&gt;13</a:t>
            </a:r>
            <a:endParaRPr lang="en-US" altLang="zh-CN"/>
          </a:p>
        </p:txBody>
      </p:sp>
      <p:pic>
        <p:nvPicPr>
          <p:cNvPr id="4" name="图片 3" descr="截屏2025-05-07 21.32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8355" y="4653280"/>
            <a:ext cx="6311900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1" y="1052736"/>
            <a:ext cx="7006232" cy="5112568"/>
          </a:xfrm>
        </p:spPr>
        <p:txBody>
          <a:bodyPr/>
          <a:lstStyle/>
          <a:p>
            <a:r>
              <a:rPr lang="en-GB" sz="2000" dirty="0"/>
              <a:t>Selection strategy decides which individuals have chance to reproduce. Common methods include </a:t>
            </a:r>
            <a:r>
              <a:rPr lang="en-AU" altLang="en-US" sz="2000" i="1" dirty="0">
                <a:highlight>
                  <a:srgbClr val="FFFF00"/>
                </a:highlight>
                <a:sym typeface="Symbol" pitchFamily="18" charset="2"/>
              </a:rPr>
              <a:t>roulette wheel selection, tournament selection, </a:t>
            </a:r>
            <a:r>
              <a:rPr lang="en-GB" altLang="en-US" sz="2000" dirty="0">
                <a:highlight>
                  <a:srgbClr val="FFFF00"/>
                </a:highlight>
                <a:sym typeface="Symbol" pitchFamily="18" charset="2"/>
              </a:rPr>
              <a:t>r</a:t>
            </a:r>
            <a:r>
              <a:rPr lang="en-GB" sz="2000" dirty="0">
                <a:highlight>
                  <a:srgbClr val="FFFF00"/>
                </a:highlight>
              </a:rPr>
              <a:t>ank selection, truncation selection, Boltzmann selection</a:t>
            </a:r>
            <a:r>
              <a:rPr lang="en-GB" sz="2000" dirty="0"/>
              <a:t>, etc.</a:t>
            </a:r>
            <a:endParaRPr lang="en-GB" sz="2000" dirty="0"/>
          </a:p>
          <a:p>
            <a:r>
              <a:rPr lang="en-GB" sz="2000" dirty="0"/>
              <a:t>Tournament selection method involves running a number of "tournaments" among  randomly chosen individuals (of </a:t>
            </a:r>
            <a:r>
              <a:rPr lang="en-GB" sz="2000" dirty="0" err="1"/>
              <a:t>tourm</a:t>
            </a:r>
            <a:r>
              <a:rPr lang="en-GB" sz="2000" dirty="0"/>
              <a:t>. size) selecting the one with best fitness at the end</a:t>
            </a:r>
            <a:endParaRPr lang="en-GB" sz="2000" dirty="0"/>
          </a:p>
          <a:p>
            <a:pPr lvl="1"/>
            <a:r>
              <a:rPr lang="en-GB" sz="2000" dirty="0"/>
              <a:t>This process is repeated for selecting each parent to be recombined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Selection: Tournament Selection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073525" y="2204720"/>
            <a:ext cx="4624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•</a:t>
            </a:r>
            <a:r>
              <a:rPr lang="zh-CN" altLang="en-US"/>
              <a:t>轮盘赌选择</a:t>
            </a:r>
            <a:r>
              <a:rPr lang="en-US" altLang="zh-CN"/>
              <a:t>；</a:t>
            </a:r>
            <a:r>
              <a:rPr lang="zh-CN" altLang="en-US"/>
              <a:t>锦标赛选择</a:t>
            </a:r>
            <a:r>
              <a:rPr lang="en-US" altLang="zh-CN"/>
              <a:t>；</a:t>
            </a:r>
            <a:r>
              <a:rPr lang="zh-CN" altLang="en-US"/>
              <a:t>排名选择</a:t>
            </a:r>
            <a:r>
              <a:rPr lang="en-US" altLang="zh-CN"/>
              <a:t>；</a:t>
            </a:r>
            <a:r>
              <a:rPr lang="zh-CN" altLang="en-US"/>
              <a:t>截断选择</a:t>
            </a:r>
            <a:r>
              <a:rPr lang="en-US" altLang="zh-CN"/>
              <a:t>；Boltzmann </a:t>
            </a:r>
            <a:r>
              <a:rPr lang="zh-CN" altLang="en-US"/>
              <a:t>选择</a:t>
            </a: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15" name="图片 14" descr="截屏2025-05-07 21.37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4711700"/>
            <a:ext cx="42672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#2 and #3 at random, then individual#1 with the fitness of 13 is returned as the first parent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. size = 3, first parent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>
                <a:latin typeface="Times New Roman" panose="02020503050405090304" pitchFamily="18" charset="0"/>
              </a:endParaRPr>
            </a:p>
            <a:p>
              <a:r>
                <a:rPr lang="en-US" altLang="en-US" sz="2400" b="0">
                  <a:latin typeface="Times New Roman" panose="02020503050405090304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13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2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9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78092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3356992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45570" y="2060848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41" name="图片 40" descr="截屏2025-05-07 21.41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0" y="4149090"/>
            <a:ext cx="3731260" cy="353949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79120" y="566166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如果继续选择第二个父代，可以再进行一次新的锦标赛，避免重复选择。</a:t>
            </a:r>
            <a:endParaRPr lang="zh-CN" altLang="en-US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88024" y="1052736"/>
            <a:ext cx="4032449" cy="2304256"/>
            <a:chOff x="2890861" y="2915652"/>
            <a:chExt cx="5065516" cy="2889612"/>
          </a:xfrm>
        </p:grpSpPr>
        <p:grpSp>
          <p:nvGrpSpPr>
            <p:cNvPr id="10" name="Group 9"/>
            <p:cNvGrpSpPr/>
            <p:nvPr/>
          </p:nvGrpSpPr>
          <p:grpSpPr>
            <a:xfrm>
              <a:off x="2890861" y="3068960"/>
              <a:ext cx="4777483" cy="2736304"/>
              <a:chOff x="2123728" y="4221088"/>
              <a:chExt cx="4572000" cy="2064645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2123728" y="4221088"/>
                <a:ext cx="4572000" cy="2064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Freeform 17"/>
              <p:cNvSpPr/>
              <p:nvPr/>
            </p:nvSpPr>
            <p:spPr>
              <a:xfrm>
                <a:off x="3112790" y="5157192"/>
                <a:ext cx="174898" cy="590550"/>
              </a:xfrm>
              <a:custGeom>
                <a:avLst/>
                <a:gdLst>
                  <a:gd name="connsiteX0" fmla="*/ 0 w 204788"/>
                  <a:gd name="connsiteY0" fmla="*/ 304800 h 590550"/>
                  <a:gd name="connsiteX1" fmla="*/ 171450 w 204788"/>
                  <a:gd name="connsiteY1" fmla="*/ 47625 h 590550"/>
                  <a:gd name="connsiteX2" fmla="*/ 200025 w 204788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88" h="590550">
                    <a:moveTo>
                      <a:pt x="0" y="304800"/>
                    </a:moveTo>
                    <a:cubicBezTo>
                      <a:pt x="69056" y="152400"/>
                      <a:pt x="138113" y="0"/>
                      <a:pt x="171450" y="47625"/>
                    </a:cubicBezTo>
                    <a:cubicBezTo>
                      <a:pt x="204788" y="95250"/>
                      <a:pt x="202406" y="342900"/>
                      <a:pt x="200025" y="59055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3286125" y="5543550"/>
                <a:ext cx="161925" cy="447675"/>
              </a:xfrm>
              <a:custGeom>
                <a:avLst/>
                <a:gdLst>
                  <a:gd name="connsiteX0" fmla="*/ 0 w 161925"/>
                  <a:gd name="connsiteY0" fmla="*/ 104775 h 447675"/>
                  <a:gd name="connsiteX1" fmla="*/ 142875 w 161925"/>
                  <a:gd name="connsiteY1" fmla="*/ 57150 h 447675"/>
                  <a:gd name="connsiteX2" fmla="*/ 114300 w 161925"/>
                  <a:gd name="connsiteY2" fmla="*/ 447675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47675">
                    <a:moveTo>
                      <a:pt x="0" y="104775"/>
                    </a:moveTo>
                    <a:cubicBezTo>
                      <a:pt x="61912" y="52387"/>
                      <a:pt x="123825" y="0"/>
                      <a:pt x="142875" y="57150"/>
                    </a:cubicBezTo>
                    <a:cubicBezTo>
                      <a:pt x="161925" y="114300"/>
                      <a:pt x="138112" y="280987"/>
                      <a:pt x="114300" y="447675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019425" y="4832350"/>
                <a:ext cx="2714625" cy="711200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3021732" y="4783435"/>
                <a:ext cx="1193204" cy="578641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Freeform 10"/>
            <p:cNvSpPr/>
            <p:nvPr/>
          </p:nvSpPr>
          <p:spPr>
            <a:xfrm>
              <a:off x="5310909" y="4797152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11353402">
              <a:off x="5319192" y="4750125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6846873">
              <a:off x="4889850" y="4536456"/>
              <a:ext cx="444417" cy="59339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48064" y="4653136"/>
              <a:ext cx="792088" cy="576064"/>
            </a:xfrm>
            <a:prstGeom prst="rect">
              <a:avLst/>
            </a:prstGeom>
            <a:solidFill>
              <a:schemeClr val="accent6">
                <a:alpha val="43000"/>
              </a:schemeClr>
            </a:solidFill>
            <a:ln w="19050">
              <a:noFill/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5544108" y="3284984"/>
              <a:ext cx="1332148" cy="136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28176" y="2915652"/>
              <a:ext cx="1628201" cy="46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Cycles!!!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2" name="Picture 2" descr="http://www.calresco.org/lucas/fitnes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6854" y="3552135"/>
            <a:ext cx="3976071" cy="2645842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5588511" y="1326549"/>
            <a:ext cx="1878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323296"/>
                </a:solidFill>
              </a:rPr>
              <a:t>p = e</a:t>
            </a:r>
            <a:r>
              <a:rPr lang="en-US" sz="2000" b="1" i="1" baseline="30000" dirty="0">
                <a:solidFill>
                  <a:srgbClr val="323296"/>
                </a:solidFill>
              </a:rPr>
              <a:t>-</a:t>
            </a:r>
            <a:r>
              <a:rPr lang="en-US" sz="2000" b="1" baseline="30000" dirty="0">
                <a:solidFill>
                  <a:srgbClr val="323296"/>
                </a:solidFill>
              </a:rPr>
              <a:t>[</a:t>
            </a:r>
            <a:r>
              <a:rPr lang="en-US" sz="2000" b="1" i="1" baseline="30000" dirty="0">
                <a:solidFill>
                  <a:srgbClr val="323296"/>
                </a:solidFill>
              </a:rPr>
              <a:t>f </a:t>
            </a:r>
            <a:r>
              <a:rPr lang="en-US" sz="2000" b="1" baseline="30000" dirty="0">
                <a:solidFill>
                  <a:srgbClr val="323296"/>
                </a:solidFill>
              </a:rPr>
              <a:t>(</a:t>
            </a:r>
            <a:r>
              <a:rPr lang="en-US" sz="2000" b="1" i="1" baseline="30000" dirty="0">
                <a:solidFill>
                  <a:srgbClr val="323296"/>
                </a:solidFill>
              </a:rPr>
              <a:t>s’</a:t>
            </a:r>
            <a:r>
              <a:rPr lang="en-US" sz="2000" b="1" baseline="30000" dirty="0">
                <a:solidFill>
                  <a:srgbClr val="323296"/>
                </a:solidFill>
              </a:rPr>
              <a:t>) </a:t>
            </a:r>
            <a:r>
              <a:rPr lang="en-US" sz="2000" b="1" i="1" baseline="30000" dirty="0">
                <a:solidFill>
                  <a:srgbClr val="323296"/>
                </a:solidFill>
              </a:rPr>
              <a:t>–</a:t>
            </a:r>
            <a:r>
              <a:rPr lang="en-US" sz="2000" b="1" i="1" baseline="30000" dirty="0">
                <a:solidFill>
                  <a:srgbClr val="323296"/>
                </a:solidFill>
              </a:rPr>
              <a:t> f </a:t>
            </a:r>
            <a:r>
              <a:rPr lang="en-US" sz="2000" b="1" baseline="30000" dirty="0">
                <a:solidFill>
                  <a:srgbClr val="323296"/>
                </a:solidFill>
              </a:rPr>
              <a:t>(</a:t>
            </a:r>
            <a:r>
              <a:rPr lang="en-US" sz="2000" b="1" i="1" baseline="30000" dirty="0">
                <a:solidFill>
                  <a:srgbClr val="323296"/>
                </a:solidFill>
              </a:rPr>
              <a:t>s</a:t>
            </a:r>
            <a:r>
              <a:rPr lang="en-US" sz="2000" b="1" baseline="30000" dirty="0">
                <a:solidFill>
                  <a:srgbClr val="323296"/>
                </a:solidFill>
              </a:rPr>
              <a:t>)] </a:t>
            </a:r>
            <a:r>
              <a:rPr lang="en-US" sz="2000" b="1" i="1" baseline="30000" dirty="0">
                <a:solidFill>
                  <a:srgbClr val="323296"/>
                </a:solidFill>
              </a:rPr>
              <a:t>/ t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187263" y="1549870"/>
            <a:ext cx="4892937" cy="4814540"/>
          </a:xfrm>
        </p:spPr>
        <p:txBody>
          <a:bodyPr/>
          <a:lstStyle/>
          <a:p>
            <a:r>
              <a:rPr lang="en-US" sz="2000" dirty="0"/>
              <a:t>Constructive</a:t>
            </a:r>
            <a:endParaRPr lang="en-US" sz="2000" dirty="0"/>
          </a:p>
          <a:p>
            <a:pPr lvl="1"/>
            <a:r>
              <a:rPr lang="en-US" sz="2000" dirty="0"/>
              <a:t>Greedy Heuristics</a:t>
            </a:r>
            <a:endParaRPr lang="en-US" sz="2000" dirty="0"/>
          </a:p>
          <a:p>
            <a:pPr lvl="1"/>
            <a:r>
              <a:rPr lang="en-US" sz="2000" dirty="0"/>
              <a:t>NN, FF, BF, SDF</a:t>
            </a:r>
            <a:endParaRPr lang="en-US" sz="2000" dirty="0"/>
          </a:p>
          <a:p>
            <a:r>
              <a:rPr lang="en-US" sz="2000" dirty="0"/>
              <a:t> Iterative </a:t>
            </a:r>
            <a:endParaRPr lang="en-US" sz="2000" dirty="0"/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Simplex (Linear Programming)</a:t>
            </a:r>
            <a:endParaRPr lang="en-US" sz="2000" dirty="0">
              <a:highlight>
                <a:srgbClr val="FFFF00"/>
              </a:highlight>
            </a:endParaRPr>
          </a:p>
          <a:p>
            <a:pPr lvl="1"/>
            <a:r>
              <a:rPr lang="en-US" sz="2000" dirty="0"/>
              <a:t>Simple Local Search</a:t>
            </a:r>
            <a:endParaRPr lang="en-US" sz="2000" dirty="0"/>
          </a:p>
          <a:p>
            <a:pPr lvl="1"/>
            <a:r>
              <a:rPr lang="en-US" sz="2000" dirty="0"/>
              <a:t>Simulated Annealing</a:t>
            </a:r>
            <a:endParaRPr lang="en-US" sz="2000" dirty="0"/>
          </a:p>
          <a:p>
            <a:pPr lvl="1"/>
            <a:r>
              <a:rPr lang="en-US" sz="2000" dirty="0"/>
              <a:t>Tabu Search</a:t>
            </a:r>
            <a:endParaRPr lang="en-US" sz="2000" dirty="0"/>
          </a:p>
          <a:p>
            <a:pPr lvl="1"/>
            <a:r>
              <a:rPr lang="en-US" sz="2000" dirty="0"/>
              <a:t>VNS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#3 and #4 at random, then individual#4 with the fitness of 21 is returned as the second parent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115"/>
            <a:ext cx="8893174" cy="893605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 size = 3, second parent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>
                <a:latin typeface="Times New Roman" panose="02020503050405090304" pitchFamily="18" charset="0"/>
              </a:endParaRPr>
            </a:p>
            <a:p>
              <a:r>
                <a:rPr lang="en-US" altLang="en-US" sz="2400" b="0">
                  <a:latin typeface="Times New Roman" panose="02020503050405090304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13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2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9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3429000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4149080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51920" y="4149080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41" name="文本框 40"/>
          <p:cNvSpPr txBox="1"/>
          <p:nvPr/>
        </p:nvSpPr>
        <p:spPr>
          <a:xfrm>
            <a:off x="4598670" y="49250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同上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8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267744" y="3501008"/>
          <a:ext cx="402099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1" imgW="2400300" imgH="558800" progId="Equation.3">
                  <p:embed/>
                </p:oleObj>
              </mc:Choice>
              <mc:Fallback>
                <p:oleObj name="Equation" r:id="rId1" imgW="2400300" imgH="558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501008"/>
                        <a:ext cx="4020992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50A4-635D-40A4-9365-ED3B6486DA35}" type="slidenum">
              <a:rPr lang="tr-TR" altLang="en-US"/>
            </a:fld>
            <a:endParaRPr lang="tr-TR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Fitness Proportionate Selection – R</a:t>
            </a:r>
            <a:r>
              <a:rPr lang="tr-TR" altLang="en-US" dirty="0"/>
              <a:t>oulette </a:t>
            </a:r>
            <a:r>
              <a:rPr lang="en-US" altLang="en-US" dirty="0"/>
              <a:t>W</a:t>
            </a:r>
            <a:r>
              <a:rPr lang="tr-TR" altLang="en-US" dirty="0"/>
              <a:t>heel </a:t>
            </a:r>
            <a:r>
              <a:rPr lang="en-US" altLang="en-US" dirty="0"/>
              <a:t>S</a:t>
            </a:r>
            <a:r>
              <a:rPr lang="tr-TR" altLang="en-US" dirty="0"/>
              <a:t>election</a:t>
            </a:r>
            <a:endParaRPr lang="tr-TR" alt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536" y="908720"/>
            <a:ext cx="8362950" cy="2305050"/>
          </a:xfrm>
        </p:spPr>
        <p:txBody>
          <a:bodyPr/>
          <a:lstStyle/>
          <a:p>
            <a:r>
              <a:rPr lang="en-US" altLang="en-US" sz="2000" dirty="0"/>
              <a:t>F</a:t>
            </a:r>
            <a:r>
              <a:rPr lang="tr-TR" altLang="en-US" sz="2000" dirty="0"/>
              <a:t>itness level is used to associate a probability</a:t>
            </a:r>
            <a:r>
              <a:rPr lang="en-GB" altLang="en-US" sz="2000" dirty="0"/>
              <a:t> (</a:t>
            </a:r>
            <a:r>
              <a:rPr lang="en-GB" altLang="en-US" sz="20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</a:t>
            </a:r>
            <a:r>
              <a:rPr lang="en-GB" altLang="en-US" sz="20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GB" altLang="en-US" sz="2000" dirty="0"/>
              <a:t>)</a:t>
            </a:r>
            <a:r>
              <a:rPr lang="tr-TR" altLang="en-US" sz="2000" dirty="0"/>
              <a:t> of selection with each individual chromosome </a:t>
            </a:r>
            <a:r>
              <a:rPr lang="en-GB" altLang="en-US" sz="2000" dirty="0"/>
              <a:t> (</a:t>
            </a:r>
            <a:r>
              <a:rPr lang="en-GB" altLang="en-US" sz="20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GB" altLang="en-US" sz="2000" dirty="0"/>
              <a:t>)</a:t>
            </a:r>
            <a:endParaRPr lang="en-US" altLang="en-US" sz="2000" dirty="0"/>
          </a:p>
          <a:p>
            <a:r>
              <a:rPr lang="en-US" altLang="en-US" sz="2000" dirty="0"/>
              <a:t>While candidate solutions with a higher fitness will be less likely to be eliminated, there is still a chance that they may be</a:t>
            </a:r>
            <a:endParaRPr lang="en-US" altLang="en-US" sz="2000" dirty="0"/>
          </a:p>
          <a:p>
            <a:r>
              <a:rPr lang="en-US" altLang="en-US" sz="2000" dirty="0"/>
              <a:t>Expected number of representatives of each individual in the pool is proportional to its fitness</a:t>
            </a:r>
            <a:endParaRPr lang="tr-TR" altLang="en-US" sz="2000" dirty="0"/>
          </a:p>
        </p:txBody>
      </p:sp>
      <p:grpSp>
        <p:nvGrpSpPr>
          <p:cNvPr id="59409" name="Group 17"/>
          <p:cNvGrpSpPr/>
          <p:nvPr/>
        </p:nvGrpSpPr>
        <p:grpSpPr bwMode="auto">
          <a:xfrm>
            <a:off x="6516688" y="3716338"/>
            <a:ext cx="2303462" cy="2520950"/>
            <a:chOff x="4105" y="2160"/>
            <a:chExt cx="1451" cy="1588"/>
          </a:xfrm>
        </p:grpSpPr>
        <p:sp>
          <p:nvSpPr>
            <p:cNvPr id="59400" name="AutoShape 8"/>
            <p:cNvSpPr>
              <a:spLocks noChangeArrowheads="1"/>
            </p:cNvSpPr>
            <p:nvPr/>
          </p:nvSpPr>
          <p:spPr bwMode="auto">
            <a:xfrm>
              <a:off x="4105" y="2160"/>
              <a:ext cx="1451" cy="1588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folHlink"/>
              </a:solidFill>
              <a:rou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401" name="Freeform 9"/>
            <p:cNvSpPr/>
            <p:nvPr/>
          </p:nvSpPr>
          <p:spPr bwMode="auto">
            <a:xfrm>
              <a:off x="4123" y="2768"/>
              <a:ext cx="703" cy="182"/>
            </a:xfrm>
            <a:custGeom>
              <a:avLst/>
              <a:gdLst>
                <a:gd name="T0" fmla="*/ 0 w 703"/>
                <a:gd name="T1" fmla="*/ 0 h 182"/>
                <a:gd name="T2" fmla="*/ 703 w 703"/>
                <a:gd name="T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3" h="182">
                  <a:moveTo>
                    <a:pt x="0" y="0"/>
                  </a:moveTo>
                  <a:lnTo>
                    <a:pt x="703" y="182"/>
                  </a:lnTo>
                </a:path>
              </a:pathLst>
            </a:custGeom>
            <a:noFill/>
            <a:ln w="19050" cmpd="sng">
              <a:solidFill>
                <a:schemeClr val="folHlink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9402" name="Freeform 10"/>
            <p:cNvSpPr/>
            <p:nvPr/>
          </p:nvSpPr>
          <p:spPr bwMode="auto">
            <a:xfrm>
              <a:off x="4460" y="2262"/>
              <a:ext cx="373" cy="667"/>
            </a:xfrm>
            <a:custGeom>
              <a:avLst/>
              <a:gdLst>
                <a:gd name="T0" fmla="*/ 0 w 373"/>
                <a:gd name="T1" fmla="*/ 0 h 667"/>
                <a:gd name="T2" fmla="*/ 373 w 373"/>
                <a:gd name="T3" fmla="*/ 66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67">
                  <a:moveTo>
                    <a:pt x="0" y="0"/>
                  </a:moveTo>
                  <a:lnTo>
                    <a:pt x="373" y="667"/>
                  </a:lnTo>
                </a:path>
              </a:pathLst>
            </a:custGeom>
            <a:noFill/>
            <a:ln w="19050" cmpd="sng">
              <a:solidFill>
                <a:schemeClr val="folHlink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9403" name="Line 11"/>
            <p:cNvSpPr>
              <a:spLocks noChangeShapeType="1"/>
            </p:cNvSpPr>
            <p:nvPr/>
          </p:nvSpPr>
          <p:spPr bwMode="auto">
            <a:xfrm>
              <a:off x="5193" y="2750"/>
              <a:ext cx="0" cy="27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9404" name="Text Box 12"/>
            <p:cNvSpPr txBox="1">
              <a:spLocks noChangeArrowheads="1"/>
            </p:cNvSpPr>
            <p:nvPr/>
          </p:nvSpPr>
          <p:spPr bwMode="auto">
            <a:xfrm>
              <a:off x="4195" y="2931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1</a:t>
              </a:r>
              <a:endParaRPr lang="tr-TR" altLang="en-US" b="0"/>
            </a:p>
          </p:txBody>
        </p:sp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4241" y="2523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2</a:t>
              </a:r>
              <a:endParaRPr lang="tr-TR" altLang="en-US" b="0"/>
            </a:p>
          </p:txBody>
        </p:sp>
        <p:sp>
          <p:nvSpPr>
            <p:cNvPr id="59406" name="Text Box 14"/>
            <p:cNvSpPr txBox="1">
              <a:spLocks noChangeArrowheads="1"/>
            </p:cNvSpPr>
            <p:nvPr/>
          </p:nvSpPr>
          <p:spPr bwMode="auto">
            <a:xfrm>
              <a:off x="4558" y="3385"/>
              <a:ext cx="771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pop.size</a:t>
              </a:r>
              <a:endParaRPr lang="tr-TR" altLang="en-US" b="0"/>
            </a:p>
          </p:txBody>
        </p:sp>
        <p:sp>
          <p:nvSpPr>
            <p:cNvPr id="59407" name="Text Box 15"/>
            <p:cNvSpPr txBox="1">
              <a:spLocks noChangeArrowheads="1"/>
            </p:cNvSpPr>
            <p:nvPr/>
          </p:nvSpPr>
          <p:spPr bwMode="auto">
            <a:xfrm>
              <a:off x="4785" y="229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4</a:t>
              </a:r>
              <a:endParaRPr lang="tr-TR" altLang="en-US" b="0"/>
            </a:p>
          </p:txBody>
        </p:sp>
        <p:sp>
          <p:nvSpPr>
            <p:cNvPr id="59408" name="Text Box 16"/>
            <p:cNvSpPr txBox="1">
              <a:spLocks noChangeArrowheads="1"/>
            </p:cNvSpPr>
            <p:nvPr/>
          </p:nvSpPr>
          <p:spPr bwMode="auto">
            <a:xfrm>
              <a:off x="4377" y="2341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3</a:t>
              </a:r>
              <a:endParaRPr lang="tr-TR" altLang="en-US" b="0"/>
            </a:p>
          </p:txBody>
        </p:sp>
      </p:grpSp>
      <p:sp>
        <p:nvSpPr>
          <p:cNvPr id="59411" name="AutoShape 19"/>
          <p:cNvSpPr>
            <a:spLocks noChangeArrowheads="1"/>
          </p:cNvSpPr>
          <p:nvPr/>
        </p:nvSpPr>
        <p:spPr bwMode="auto">
          <a:xfrm>
            <a:off x="5724525" y="5229225"/>
            <a:ext cx="1150938" cy="358775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59453" name="Picture 61" descr="https://upload.wikimedia.org/wikipedia/commons/2/2a/Fitness_proportionate_selection_examp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7935" y="4437112"/>
            <a:ext cx="3671609" cy="1171042"/>
          </a:xfrm>
          <a:prstGeom prst="rect">
            <a:avLst/>
          </a:prstGeom>
          <a:noFill/>
        </p:spPr>
      </p:pic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1851025" y="5496768"/>
          <a:ext cx="4629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4" imgW="67970400" imgH="18288000" progId="Equation.3">
                  <p:embed/>
                </p:oleObj>
              </mc:Choice>
              <mc:Fallback>
                <p:oleObj name="Equation" r:id="rId4" imgW="67970400" imgH="1828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5496768"/>
                        <a:ext cx="46291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342320" y="5661248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minimisation problem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95536" y="4006805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Maximisation problem</a:t>
            </a:r>
            <a:endParaRPr lang="en-GB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5" name="图片 4" descr="截屏2025-05-07 21.56.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195" y="6866255"/>
            <a:ext cx="7518400" cy="516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838C-50C3-4E7B-BFCD-84DE68663D2D}" type="slidenum">
              <a:rPr lang="tr-TR" altLang="en-US"/>
            </a:fld>
            <a:endParaRPr lang="tr-TR" alt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IV</a:t>
            </a:r>
            <a:endParaRPr lang="tr-TR" altLang="en-US"/>
          </a:p>
        </p:txBody>
      </p:sp>
      <p:grpSp>
        <p:nvGrpSpPr>
          <p:cNvPr id="62468" name="Group 4"/>
          <p:cNvGrpSpPr/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2469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0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1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2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3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2474" name="Group 10"/>
          <p:cNvGrpSpPr/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62475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7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8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79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2480" name="Group 16"/>
          <p:cNvGrpSpPr/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62481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82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83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84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85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2486" name="Group 22"/>
          <p:cNvGrpSpPr/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62487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88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89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90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91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2492" name="Group 28"/>
          <p:cNvGrpSpPr/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62493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494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>
                <a:latin typeface="Times New Roman" panose="02020503050405090304" pitchFamily="18" charset="0"/>
              </a:endParaRPr>
            </a:p>
            <a:p>
              <a:r>
                <a:rPr lang="en-US" altLang="en-US" sz="2400" b="0">
                  <a:latin typeface="Times New Roman" panose="02020503050405090304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2495" name="Group 31"/>
          <p:cNvGrpSpPr/>
          <p:nvPr/>
        </p:nvGrpSpPr>
        <p:grpSpPr bwMode="auto">
          <a:xfrm>
            <a:off x="3301752" y="1916113"/>
            <a:ext cx="838200" cy="2514600"/>
            <a:chOff x="1680" y="912"/>
            <a:chExt cx="528" cy="1584"/>
          </a:xfrm>
        </p:grpSpPr>
        <p:sp>
          <p:nvSpPr>
            <p:cNvPr id="62496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13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2497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2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98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9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2499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62500" name="Text Box 36"/>
          <p:cNvSpPr txBox="1">
            <a:spLocks noChangeArrowheads="1"/>
          </p:cNvSpPr>
          <p:nvPr/>
        </p:nvSpPr>
        <p:spPr bwMode="auto">
          <a:xfrm>
            <a:off x="5003254" y="1052513"/>
            <a:ext cx="2160587" cy="9159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0" u="sng" dirty="0"/>
              <a:t>Probability of each individual being selected:</a:t>
            </a:r>
            <a:endParaRPr lang="tr-TR" altLang="en-US" b="0" u="sng" dirty="0"/>
          </a:p>
        </p:txBody>
      </p:sp>
      <p:grpSp>
        <p:nvGrpSpPr>
          <p:cNvPr id="62501" name="Group 37"/>
          <p:cNvGrpSpPr/>
          <p:nvPr/>
        </p:nvGrpSpPr>
        <p:grpSpPr bwMode="auto">
          <a:xfrm>
            <a:off x="5363616" y="1916113"/>
            <a:ext cx="1944688" cy="2514600"/>
            <a:chOff x="1680" y="912"/>
            <a:chExt cx="528" cy="1584"/>
          </a:xfrm>
        </p:grpSpPr>
        <p:sp>
          <p:nvSpPr>
            <p:cNvPr id="62502" name="Text Box 38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13/45=0.29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2503" name="Text Box 39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  2/45=0.04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2504" name="Text Box 40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5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  9/45=0.2	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2505" name="Text Box 41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21/45=0.47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62506" name="Text Box 42"/>
          <p:cNvSpPr txBox="1">
            <a:spLocks noChangeArrowheads="1"/>
          </p:cNvSpPr>
          <p:nvPr/>
        </p:nvSpPr>
        <p:spPr bwMode="auto">
          <a:xfrm>
            <a:off x="1619250" y="4508500"/>
            <a:ext cx="23050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Total Fitness:</a:t>
            </a:r>
            <a:r>
              <a:rPr lang="en-US" altLang="en-US" b="0" dirty="0"/>
              <a:t>   45</a:t>
            </a:r>
            <a:endParaRPr lang="tr-T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4" name="图片 3" descr="截屏2025-05-07 21.5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4930" y="4659630"/>
            <a:ext cx="4000500" cy="676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950" y="549275"/>
            <a:ext cx="8292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使用这些概率构建</a:t>
            </a:r>
            <a:r>
              <a:rPr lang="en-US" altLang="zh-CN"/>
              <a:t>“</a:t>
            </a:r>
            <a:r>
              <a:rPr lang="zh-CN" altLang="en-US"/>
              <a:t>轮盘</a:t>
            </a:r>
            <a:r>
              <a:rPr lang="en-US" altLang="zh-CN"/>
              <a:t>”</a:t>
            </a:r>
            <a:r>
              <a:rPr lang="zh-CN" altLang="en-US"/>
              <a:t>，通过生成随机数选择父代。适应度越高，被选中的概率越大，但不是绝对（有</a:t>
            </a:r>
            <a:r>
              <a:rPr lang="en-US" altLang="zh-CN"/>
              <a:t>“</a:t>
            </a:r>
            <a:r>
              <a:rPr lang="zh-CN" altLang="en-US"/>
              <a:t>随机性</a:t>
            </a:r>
            <a:r>
              <a:rPr lang="en-US" altLang="zh-CN"/>
              <a:t>”</a:t>
            </a:r>
            <a:r>
              <a:rPr lang="zh-CN" altLang="en-US"/>
              <a:t>保留了多样性）。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 random numbers are thrown in (0,45] to select 4 mates</a:t>
            </a:r>
            <a:endParaRPr lang="en-GB" dirty="0"/>
          </a:p>
          <a:p>
            <a:r>
              <a:rPr lang="en-GB" dirty="0"/>
              <a:t>Assuming a random number sequence of &lt;44, 38, 11, 20&gt; , two copies of fourth, one copy of third and first individuals are created for crossover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Forming the Mating Pool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53732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0         13  15       24           45</a:t>
            </a:r>
            <a:endParaRPr lang="en-GB" u="sng" dirty="0"/>
          </a:p>
        </p:txBody>
      </p:sp>
      <p:sp>
        <p:nvSpPr>
          <p:cNvPr id="7" name="Down Arrow 6"/>
          <p:cNvSpPr/>
          <p:nvPr/>
        </p:nvSpPr>
        <p:spPr bwMode="auto">
          <a:xfrm>
            <a:off x="5292080" y="4974630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831160" y="4973629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886944" y="4941168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4751040" y="4941168"/>
            <a:ext cx="108992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11" name="图片 10" descr="截屏2025-05-07 22.0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3573145"/>
            <a:ext cx="3183255" cy="3421380"/>
          </a:xfrm>
          <a:prstGeom prst="rect">
            <a:avLst/>
          </a:prstGeom>
        </p:spPr>
      </p:pic>
      <p:pic>
        <p:nvPicPr>
          <p:cNvPr id="12" name="图片 11" descr="截屏2025-05-07 22.04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" y="7101205"/>
            <a:ext cx="3594100" cy="2082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68445" y="357314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这个过程体现了适应度越高，被选中的可能性越大的原则。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Assume 2 pairs of individuals are mated, randomly for reproduction</a:t>
            </a:r>
            <a:endParaRPr lang="tr-TR" altLang="en-US" sz="2800"/>
          </a:p>
        </p:txBody>
      </p:sp>
      <p:sp>
        <p:nvSpPr>
          <p:cNvPr id="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9B878-7BB5-4369-B362-01F524819A0F}" type="slidenum">
              <a:rPr lang="tr-TR" altLang="en-US"/>
            </a:fld>
            <a:endParaRPr lang="tr-TR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</a:t>
            </a:r>
            <a:endParaRPr lang="tr-TR" altLang="en-US"/>
          </a:p>
        </p:txBody>
      </p:sp>
      <p:grpSp>
        <p:nvGrpSpPr>
          <p:cNvPr id="63492" name="Group 4"/>
          <p:cNvGrpSpPr/>
          <p:nvPr/>
        </p:nvGrpSpPr>
        <p:grpSpPr bwMode="auto">
          <a:xfrm>
            <a:off x="1047750" y="2144713"/>
            <a:ext cx="2286000" cy="469900"/>
            <a:chOff x="144" y="912"/>
            <a:chExt cx="1440" cy="296"/>
          </a:xfrm>
        </p:grpSpPr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498" name="Group 10"/>
          <p:cNvGrpSpPr/>
          <p:nvPr/>
        </p:nvGrpSpPr>
        <p:grpSpPr bwMode="auto">
          <a:xfrm>
            <a:off x="1047750" y="2830513"/>
            <a:ext cx="2286000" cy="469900"/>
            <a:chOff x="768" y="864"/>
            <a:chExt cx="1440" cy="296"/>
          </a:xfrm>
        </p:grpSpPr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04" name="Group 16"/>
          <p:cNvGrpSpPr/>
          <p:nvPr/>
        </p:nvGrpSpPr>
        <p:grpSpPr bwMode="auto">
          <a:xfrm>
            <a:off x="1047750" y="3516313"/>
            <a:ext cx="2286000" cy="469900"/>
            <a:chOff x="768" y="864"/>
            <a:chExt cx="1440" cy="296"/>
          </a:xfrm>
        </p:grpSpPr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10" name="Group 22"/>
          <p:cNvGrpSpPr/>
          <p:nvPr/>
        </p:nvGrpSpPr>
        <p:grpSpPr bwMode="auto">
          <a:xfrm>
            <a:off x="1047750" y="4202113"/>
            <a:ext cx="2286000" cy="469900"/>
            <a:chOff x="768" y="864"/>
            <a:chExt cx="1440" cy="296"/>
          </a:xfrm>
        </p:grpSpPr>
        <p:sp>
          <p:nvSpPr>
            <p:cNvPr id="63511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12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13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14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15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16" name="Group 28"/>
          <p:cNvGrpSpPr/>
          <p:nvPr/>
        </p:nvGrpSpPr>
        <p:grpSpPr bwMode="auto">
          <a:xfrm>
            <a:off x="971550" y="1916113"/>
            <a:ext cx="2514600" cy="3946525"/>
            <a:chOff x="96" y="768"/>
            <a:chExt cx="1584" cy="2486"/>
          </a:xfrm>
        </p:grpSpPr>
        <p:sp>
          <p:nvSpPr>
            <p:cNvPr id="63517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18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>
                <a:latin typeface="Times New Roman" panose="02020503050405090304" pitchFamily="18" charset="0"/>
              </a:endParaRPr>
            </a:p>
            <a:p>
              <a:r>
                <a:rPr lang="en-US" altLang="en-US" sz="2400" b="0">
                  <a:latin typeface="Times New Roman" panose="02020503050405090304" pitchFamily="18" charset="0"/>
                </a:rPr>
                <a:t>Mating Pool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3519" name="Group 31"/>
          <p:cNvGrpSpPr/>
          <p:nvPr/>
        </p:nvGrpSpPr>
        <p:grpSpPr bwMode="auto">
          <a:xfrm>
            <a:off x="3492500" y="2132013"/>
            <a:ext cx="838200" cy="2514600"/>
            <a:chOff x="1680" y="912"/>
            <a:chExt cx="528" cy="1584"/>
          </a:xfrm>
        </p:grpSpPr>
        <p:sp>
          <p:nvSpPr>
            <p:cNvPr id="63520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13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21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9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22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23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25" name="Group 37"/>
          <p:cNvGrpSpPr/>
          <p:nvPr/>
        </p:nvGrpSpPr>
        <p:grpSpPr bwMode="auto">
          <a:xfrm>
            <a:off x="4716463" y="3213100"/>
            <a:ext cx="2286000" cy="469900"/>
            <a:chOff x="144" y="912"/>
            <a:chExt cx="1440" cy="296"/>
          </a:xfrm>
        </p:grpSpPr>
        <p:sp>
          <p:nvSpPr>
            <p:cNvPr id="6352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2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2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2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3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31" name="Group 43"/>
          <p:cNvGrpSpPr/>
          <p:nvPr/>
        </p:nvGrpSpPr>
        <p:grpSpPr bwMode="auto">
          <a:xfrm>
            <a:off x="4716463" y="4797425"/>
            <a:ext cx="2286000" cy="469900"/>
            <a:chOff x="768" y="864"/>
            <a:chExt cx="1440" cy="296"/>
          </a:xfrm>
        </p:grpSpPr>
        <p:sp>
          <p:nvSpPr>
            <p:cNvPr id="63532" name="Text Box 44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33" name="Text Box 45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34" name="Text Box 46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35" name="Text Box 47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36" name="Text Box 48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37" name="Group 49"/>
          <p:cNvGrpSpPr/>
          <p:nvPr/>
        </p:nvGrpSpPr>
        <p:grpSpPr bwMode="auto">
          <a:xfrm>
            <a:off x="4716463" y="3789363"/>
            <a:ext cx="2286000" cy="469900"/>
            <a:chOff x="768" y="864"/>
            <a:chExt cx="1440" cy="296"/>
          </a:xfrm>
        </p:grpSpPr>
        <p:sp>
          <p:nvSpPr>
            <p:cNvPr id="6353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3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43" name="Group 55"/>
          <p:cNvGrpSpPr/>
          <p:nvPr/>
        </p:nvGrpSpPr>
        <p:grpSpPr bwMode="auto">
          <a:xfrm>
            <a:off x="4716463" y="5445125"/>
            <a:ext cx="2286000" cy="469900"/>
            <a:chOff x="768" y="864"/>
            <a:chExt cx="1440" cy="296"/>
          </a:xfrm>
        </p:grpSpPr>
        <p:sp>
          <p:nvSpPr>
            <p:cNvPr id="63544" name="Text Box 56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5" name="Text Box 57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6" name="Text Box 58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7" name="Text Box 59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3548" name="Text Box 60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63550" name="Line 62"/>
          <p:cNvSpPr>
            <a:spLocks noChangeShapeType="1"/>
          </p:cNvSpPr>
          <p:nvPr/>
        </p:nvSpPr>
        <p:spPr bwMode="auto">
          <a:xfrm flipH="1" flipV="1">
            <a:off x="3924300" y="2349500"/>
            <a:ext cx="64770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3551" name="Line 63"/>
          <p:cNvSpPr>
            <a:spLocks noChangeShapeType="1"/>
          </p:cNvSpPr>
          <p:nvPr/>
        </p:nvSpPr>
        <p:spPr bwMode="auto">
          <a:xfrm flipH="1">
            <a:off x="3924300" y="3716338"/>
            <a:ext cx="6477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3553" name="Line 65"/>
          <p:cNvSpPr>
            <a:spLocks noChangeShapeType="1"/>
          </p:cNvSpPr>
          <p:nvPr/>
        </p:nvSpPr>
        <p:spPr bwMode="auto">
          <a:xfrm flipH="1" flipV="1">
            <a:off x="3995738" y="3068638"/>
            <a:ext cx="576262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3554" name="Line 66"/>
          <p:cNvSpPr>
            <a:spLocks noChangeShapeType="1"/>
          </p:cNvSpPr>
          <p:nvPr/>
        </p:nvSpPr>
        <p:spPr bwMode="auto">
          <a:xfrm flipH="1" flipV="1">
            <a:off x="3924300" y="4365625"/>
            <a:ext cx="64770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3555" name="AutoShape 67"/>
          <p:cNvSpPr/>
          <p:nvPr/>
        </p:nvSpPr>
        <p:spPr bwMode="auto">
          <a:xfrm>
            <a:off x="4572000" y="2997200"/>
            <a:ext cx="71438" cy="1439863"/>
          </a:xfrm>
          <a:prstGeom prst="leftBrace">
            <a:avLst>
              <a:gd name="adj1" fmla="val 16796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63556" name="AutoShape 68"/>
          <p:cNvSpPr/>
          <p:nvPr/>
        </p:nvSpPr>
        <p:spPr bwMode="auto">
          <a:xfrm>
            <a:off x="4572000" y="4652963"/>
            <a:ext cx="71438" cy="1439862"/>
          </a:xfrm>
          <a:prstGeom prst="leftBrace">
            <a:avLst>
              <a:gd name="adj1" fmla="val 16796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3" name="图片 2" descr="截屏2025-05-07 22.0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6092825"/>
            <a:ext cx="4390390" cy="4837430"/>
          </a:xfrm>
          <a:prstGeom prst="rect">
            <a:avLst/>
          </a:prstGeom>
        </p:spPr>
      </p:pic>
      <p:pic>
        <p:nvPicPr>
          <p:cNvPr id="5" name="图片 4" descr="截屏2025-05-07 22.08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7461250"/>
            <a:ext cx="4546600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50" grpId="0" animBg="1"/>
      <p:bldP spid="63551" grpId="0" animBg="1"/>
      <p:bldP spid="63553" grpId="0" animBg="1"/>
      <p:bldP spid="63554" grpId="0" animBg="1"/>
      <p:bldP spid="63555" grpId="0" animBg="1"/>
      <p:bldP spid="635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763687" y="1052736"/>
            <a:ext cx="6934225" cy="5112568"/>
          </a:xfrm>
        </p:spPr>
        <p:txBody>
          <a:bodyPr/>
          <a:lstStyle/>
          <a:p>
            <a:r>
              <a:rPr lang="en-AU" altLang="en-US" dirty="0"/>
              <a:t>Reproduction consists of </a:t>
            </a:r>
            <a:endParaRPr lang="en-AU" altLang="en-US" dirty="0"/>
          </a:p>
          <a:p>
            <a:pPr lvl="1"/>
            <a:r>
              <a:rPr lang="en-AU" altLang="en-US" dirty="0">
                <a:solidFill>
                  <a:srgbClr val="0000FF"/>
                </a:solidFill>
              </a:rPr>
              <a:t>copying </a:t>
            </a:r>
            <a:r>
              <a:rPr lang="en-AU" altLang="en-US" dirty="0"/>
              <a:t>selected individuals into a mating pool </a:t>
            </a:r>
            <a:r>
              <a:rPr lang="en-AU" altLang="en-US" dirty="0">
                <a:sym typeface="Symbol" pitchFamily="18" charset="2"/>
              </a:rPr>
              <a:t>(each individual may be selected more than once)</a:t>
            </a:r>
            <a:endParaRPr lang="en-AU" altLang="en-US" dirty="0"/>
          </a:p>
          <a:p>
            <a:pPr lvl="1"/>
            <a:r>
              <a:rPr lang="en-AU" altLang="en-US" dirty="0">
                <a:solidFill>
                  <a:srgbClr val="0000FF"/>
                </a:solidFill>
              </a:rPr>
              <a:t>pairing</a:t>
            </a:r>
            <a:r>
              <a:rPr lang="en-AU" altLang="en-US" dirty="0">
                <a:solidFill>
                  <a:schemeClr val="folHlink"/>
                </a:solidFill>
              </a:rPr>
              <a:t> </a:t>
            </a:r>
            <a:r>
              <a:rPr lang="en-AU" altLang="en-US" dirty="0"/>
              <a:t>individuals in pool for mating: </a:t>
            </a:r>
            <a:r>
              <a:rPr lang="en-AU" altLang="en-US" dirty="0">
                <a:sym typeface="Symbol" pitchFamily="18" charset="2"/>
              </a:rPr>
              <a:t>mating pool consists of </a:t>
            </a:r>
            <a:r>
              <a:rPr lang="en-AU" altLang="en-US" i="1" dirty="0">
                <a:sym typeface="Symbol" pitchFamily="18" charset="2"/>
              </a:rPr>
              <a:t>population size</a:t>
            </a:r>
            <a:r>
              <a:rPr lang="en-AU" altLang="en-US" dirty="0">
                <a:sym typeface="Symbol" pitchFamily="18" charset="2"/>
              </a:rPr>
              <a:t> number of elements</a:t>
            </a:r>
            <a:endParaRPr lang="en-AU" altLang="en-US" dirty="0">
              <a:sym typeface="Symbol" pitchFamily="18" charset="2"/>
            </a:endParaRPr>
          </a:p>
          <a:p>
            <a:pPr lvl="1"/>
            <a:r>
              <a:rPr lang="en-AU" altLang="en-US" dirty="0">
                <a:solidFill>
                  <a:srgbClr val="0000FF"/>
                </a:solidFill>
                <a:sym typeface="Symbol" pitchFamily="18" charset="2"/>
              </a:rPr>
              <a:t>recombining</a:t>
            </a:r>
            <a:r>
              <a:rPr lang="en-AU" altLang="en-US" dirty="0">
                <a:sym typeface="Symbol" pitchFamily="18" charset="2"/>
              </a:rPr>
              <a:t>: crossover/mutation</a:t>
            </a:r>
            <a:endParaRPr lang="en-AU" altLang="en-US" dirty="0">
              <a:sym typeface="Symbol" pitchFamily="18" charset="2"/>
            </a:endParaRPr>
          </a:p>
          <a:p>
            <a:pPr lvl="1"/>
            <a:endParaRPr lang="tr-TR" altLang="en-US" dirty="0">
              <a:sym typeface="Symbol" pitchFamily="18" charset="2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45D6-8CC9-4C73-8156-F5C40BFCD3DF}" type="slidenum">
              <a:rPr lang="tr-TR" altLang="en-US"/>
            </a:fld>
            <a:endParaRPr lang="tr-TR" altLang="en-US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Generic GA – Reproduction</a:t>
            </a:r>
            <a:endParaRPr lang="tr-TR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2.09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625" y="4580890"/>
            <a:ext cx="7594600" cy="4533900"/>
          </a:xfrm>
          <a:prstGeom prst="rect">
            <a:avLst/>
          </a:prstGeom>
        </p:spPr>
      </p:pic>
      <p:pic>
        <p:nvPicPr>
          <p:cNvPr id="4" name="图片 3" descr="截屏2025-05-07 22.09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902065"/>
            <a:ext cx="52832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984777" cy="5112568"/>
          </a:xfrm>
        </p:spPr>
        <p:txBody>
          <a:bodyPr/>
          <a:lstStyle/>
          <a:p>
            <a:r>
              <a:rPr lang="en-AU" altLang="en-US" sz="2000" dirty="0">
                <a:latin typeface="Gamond"/>
                <a:cs typeface="Gamond"/>
              </a:rPr>
              <a:t>Selected pairs/mates (</a:t>
            </a:r>
            <a:r>
              <a:rPr lang="en-AU" altLang="en-US" sz="2000" i="1" dirty="0">
                <a:latin typeface="Gamond"/>
                <a:cs typeface="Gamond"/>
              </a:rPr>
              <a:t>parents</a:t>
            </a:r>
            <a:r>
              <a:rPr lang="en-AU" altLang="en-US" sz="2000" dirty="0">
                <a:latin typeface="Gamond"/>
                <a:cs typeface="Gamond"/>
              </a:rPr>
              <a:t>) are recombined to form new individuals (children/offspring) – exchange of genetic material</a:t>
            </a:r>
            <a:endParaRPr lang="en-AU" altLang="en-US" sz="2000" dirty="0">
              <a:latin typeface="Gamond"/>
              <a:cs typeface="Gamond"/>
            </a:endParaRPr>
          </a:p>
          <a:p>
            <a:r>
              <a:rPr lang="en-AU" altLang="en-US" sz="2000" dirty="0">
                <a:latin typeface="Gamond"/>
                <a:cs typeface="Gamond"/>
              </a:rPr>
              <a:t>Crossover is applied with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which in general is chosen close to 1.0</a:t>
            </a:r>
            <a:endParaRPr lang="en-AU" altLang="en-US" sz="2000" dirty="0">
              <a:latin typeface="Gamond"/>
              <a:cs typeface="Gamond"/>
            </a:endParaRPr>
          </a:p>
          <a:p>
            <a:pPr marL="0" indent="0">
              <a:buNone/>
            </a:pPr>
            <a:r>
              <a:rPr lang="en-AU" altLang="en-US" sz="2000" b="1" dirty="0">
                <a:latin typeface="Gamond"/>
                <a:cs typeface="Gamond"/>
              </a:rPr>
              <a:t>One Point Crossover (1PTX)</a:t>
            </a:r>
            <a:endParaRPr lang="en-AU" altLang="en-US" sz="2000" b="1" dirty="0">
              <a:latin typeface="Gamond"/>
              <a:cs typeface="Gamond"/>
            </a:endParaRPr>
          </a:p>
          <a:p>
            <a:r>
              <a:rPr lang="en-AU" altLang="en-US" sz="2000" dirty="0">
                <a:latin typeface="Gamond"/>
                <a:cs typeface="Gamond"/>
              </a:rPr>
              <a:t>Generate a random number in [0,1), if it is smaller than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Then </a:t>
            </a:r>
            <a:endParaRPr lang="en-AU" altLang="en-US" sz="2000" dirty="0">
              <a:latin typeface="Gamond"/>
              <a:cs typeface="Gamond"/>
            </a:endParaRP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Select a random crossover site in [1,choromosome length]</a:t>
            </a:r>
            <a:endParaRPr lang="en-AU" altLang="en-US" sz="1800" dirty="0">
              <a:latin typeface="Gamond"/>
              <a:cs typeface="Gamond"/>
            </a:endParaRP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Split individuals at the selected site</a:t>
            </a:r>
            <a:endParaRPr lang="en-AU" altLang="en-US" sz="1800" dirty="0">
              <a:latin typeface="Gamond"/>
              <a:cs typeface="Gamond"/>
            </a:endParaRP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Exchange segments between pairs to form two new individuals</a:t>
            </a:r>
            <a:endParaRPr lang="en-AU" altLang="en-US" sz="1800" dirty="0">
              <a:latin typeface="Gamond"/>
              <a:cs typeface="Gamond"/>
            </a:endParaRPr>
          </a:p>
          <a:p>
            <a:r>
              <a:rPr lang="en-AU" altLang="en-US" sz="2000" dirty="0">
                <a:latin typeface="Gamond"/>
                <a:cs typeface="Gamond"/>
              </a:rPr>
              <a:t>Else</a:t>
            </a:r>
            <a:endParaRPr lang="en-AU" altLang="en-US" sz="2000" dirty="0">
              <a:latin typeface="Gamond"/>
              <a:cs typeface="Gamond"/>
            </a:endParaRP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Copy the individuals as new individuals</a:t>
            </a:r>
            <a:endParaRPr lang="en-AU" altLang="en-US" sz="1800" dirty="0">
              <a:latin typeface="Gamond"/>
              <a:cs typeface="Gamond"/>
            </a:endParaRPr>
          </a:p>
          <a:p>
            <a:endParaRPr lang="en-GB" sz="3600" dirty="0">
              <a:latin typeface="Gamond"/>
              <a:cs typeface="Gamond"/>
            </a:endParaRPr>
          </a:p>
          <a:p>
            <a:endParaRPr lang="en-AU" altLang="en-US" sz="2000" dirty="0">
              <a:latin typeface="Gamond"/>
              <a:cs typeface="Gamond"/>
            </a:endParaRPr>
          </a:p>
          <a:p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F79B-88B0-4882-AE17-66DE682E93C1}" type="slidenum">
              <a:rPr lang="tr-TR" altLang="en-US"/>
            </a:fld>
            <a:endParaRPr lang="tr-TR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Recombination/Crossover</a:t>
            </a:r>
            <a:endParaRPr lang="tr-T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2.11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97650"/>
            <a:ext cx="7061200" cy="2590800"/>
          </a:xfrm>
          <a:prstGeom prst="rect">
            <a:avLst/>
          </a:prstGeom>
        </p:spPr>
      </p:pic>
      <p:pic>
        <p:nvPicPr>
          <p:cNvPr id="4" name="图片 3" descr="截屏2025-05-07 22.1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117965"/>
            <a:ext cx="4839970" cy="3156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B95B-6013-48F7-B55B-E77C3C8CDB0A}" type="slidenum">
              <a:rPr lang="tr-TR" altLang="en-US"/>
            </a:fld>
            <a:endParaRPr lang="tr-TR" alt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</a:t>
            </a:r>
            <a:endParaRPr lang="tr-T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224312" y="2002755"/>
            <a:ext cx="2514600" cy="3946525"/>
            <a:chOff x="4932363" y="2060575"/>
            <a:chExt cx="2514600" cy="3946525"/>
          </a:xfrm>
        </p:grpSpPr>
        <p:grpSp>
          <p:nvGrpSpPr>
            <p:cNvPr id="65569" name="Group 33"/>
            <p:cNvGrpSpPr/>
            <p:nvPr/>
          </p:nvGrpSpPr>
          <p:grpSpPr bwMode="auto">
            <a:xfrm>
              <a:off x="5008563" y="2289175"/>
              <a:ext cx="2286000" cy="469900"/>
              <a:chOff x="144" y="912"/>
              <a:chExt cx="1440" cy="296"/>
            </a:xfrm>
          </p:grpSpPr>
          <p:sp>
            <p:nvSpPr>
              <p:cNvPr id="65570" name="Text Box 34"/>
              <p:cNvSpPr txBox="1">
                <a:spLocks noChangeArrowheads="1"/>
              </p:cNvSpPr>
              <p:nvPr/>
            </p:nvSpPr>
            <p:spPr bwMode="auto">
              <a:xfrm>
                <a:off x="144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1" name="Text Box 35"/>
              <p:cNvSpPr txBox="1">
                <a:spLocks noChangeArrowheads="1"/>
              </p:cNvSpPr>
              <p:nvPr/>
            </p:nvSpPr>
            <p:spPr bwMode="auto">
              <a:xfrm>
                <a:off x="432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2" name="Text Box 36"/>
              <p:cNvSpPr txBox="1">
                <a:spLocks noChangeArrowheads="1"/>
              </p:cNvSpPr>
              <p:nvPr/>
            </p:nvSpPr>
            <p:spPr bwMode="auto">
              <a:xfrm>
                <a:off x="720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3" name="Text Box 37"/>
              <p:cNvSpPr txBox="1">
                <a:spLocks noChangeArrowheads="1"/>
              </p:cNvSpPr>
              <p:nvPr/>
            </p:nvSpPr>
            <p:spPr bwMode="auto">
              <a:xfrm>
                <a:off x="1008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4" name="Text Box 38"/>
              <p:cNvSpPr txBox="1">
                <a:spLocks noChangeArrowheads="1"/>
              </p:cNvSpPr>
              <p:nvPr/>
            </p:nvSpPr>
            <p:spPr bwMode="auto">
              <a:xfrm>
                <a:off x="1296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65575" name="Group 39"/>
            <p:cNvGrpSpPr/>
            <p:nvPr/>
          </p:nvGrpSpPr>
          <p:grpSpPr bwMode="auto">
            <a:xfrm>
              <a:off x="5008563" y="2974975"/>
              <a:ext cx="2286000" cy="469900"/>
              <a:chOff x="768" y="864"/>
              <a:chExt cx="1440" cy="296"/>
            </a:xfrm>
          </p:grpSpPr>
          <p:sp>
            <p:nvSpPr>
              <p:cNvPr id="65576" name="Text Box 40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7" name="Text Box 41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8" name="Text Box 42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79" name="Text Box 43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80" name="Text Box 44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65581" name="Group 45"/>
            <p:cNvGrpSpPr/>
            <p:nvPr/>
          </p:nvGrpSpPr>
          <p:grpSpPr bwMode="auto">
            <a:xfrm>
              <a:off x="5008563" y="3660775"/>
              <a:ext cx="2286000" cy="469900"/>
              <a:chOff x="768" y="864"/>
              <a:chExt cx="1440" cy="296"/>
            </a:xfrm>
          </p:grpSpPr>
          <p:sp>
            <p:nvSpPr>
              <p:cNvPr id="65582" name="Text Box 4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83" name="Text Box 4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84" name="Text Box 4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85" name="Text Box 4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86" name="Text Box 5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65587" name="Group 51"/>
            <p:cNvGrpSpPr/>
            <p:nvPr/>
          </p:nvGrpSpPr>
          <p:grpSpPr bwMode="auto">
            <a:xfrm>
              <a:off x="5008563" y="4346575"/>
              <a:ext cx="2286000" cy="469900"/>
              <a:chOff x="768" y="864"/>
              <a:chExt cx="1440" cy="296"/>
            </a:xfrm>
          </p:grpSpPr>
          <p:sp>
            <p:nvSpPr>
              <p:cNvPr id="65588" name="Text Box 52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89" name="Text Box 53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90" name="Text Box 54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91" name="Text Box 55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0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592" name="Text Box 56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b="0">
                    <a:latin typeface="Times New Roman" panose="02020503050405090304" pitchFamily="18" charset="0"/>
                  </a:rPr>
                  <a:t>1</a:t>
                </a:r>
                <a:endParaRPr lang="en-US" altLang="en-US" sz="2400" b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65593" name="Group 57"/>
            <p:cNvGrpSpPr/>
            <p:nvPr/>
          </p:nvGrpSpPr>
          <p:grpSpPr bwMode="auto">
            <a:xfrm>
              <a:off x="4932363" y="2060575"/>
              <a:ext cx="2514600" cy="3946525"/>
              <a:chOff x="96" y="768"/>
              <a:chExt cx="1584" cy="2486"/>
            </a:xfrm>
          </p:grpSpPr>
          <p:sp>
            <p:nvSpPr>
              <p:cNvPr id="65594" name="Rectangle 58"/>
              <p:cNvSpPr>
                <a:spLocks noChangeArrowheads="1"/>
              </p:cNvSpPr>
              <p:nvPr/>
            </p:nvSpPr>
            <p:spPr bwMode="auto">
              <a:xfrm>
                <a:off x="96" y="768"/>
                <a:ext cx="1584" cy="2256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95" name="Text Box 59"/>
              <p:cNvSpPr txBox="1">
                <a:spLocks noChangeArrowheads="1"/>
              </p:cNvSpPr>
              <p:nvPr/>
            </p:nvSpPr>
            <p:spPr bwMode="auto">
              <a:xfrm>
                <a:off x="528" y="2736"/>
                <a:ext cx="1152" cy="51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None/>
                </a:pPr>
                <a:endParaRPr lang="en-US" altLang="en-US" sz="2400" b="0">
                  <a:latin typeface="Times New Roman" panose="02020503050405090304" pitchFamily="18" charset="0"/>
                </a:endParaRPr>
              </a:p>
              <a:p>
                <a:r>
                  <a:rPr lang="en-US" altLang="en-US" sz="2400" b="0">
                    <a:latin typeface="Times New Roman" panose="02020503050405090304" pitchFamily="18" charset="0"/>
                  </a:rPr>
                  <a:t>Offspring</a:t>
                </a:r>
                <a:endParaRPr lang="en-US" altLang="en-US" u="sng">
                  <a:solidFill>
                    <a:srgbClr val="FFCCFF"/>
                  </a:solidFill>
                </a:endParaRPr>
              </a:p>
            </p:txBody>
          </p:sp>
        </p:grpSp>
      </p:grpSp>
      <p:sp>
        <p:nvSpPr>
          <p:cNvPr id="65597" name="Line 61"/>
          <p:cNvSpPr>
            <a:spLocks noChangeShapeType="1"/>
          </p:cNvSpPr>
          <p:nvPr/>
        </p:nvSpPr>
        <p:spPr bwMode="auto">
          <a:xfrm>
            <a:off x="1763713" y="1628775"/>
            <a:ext cx="0" cy="2087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65540" name="Group 4"/>
          <p:cNvGrpSpPr/>
          <p:nvPr/>
        </p:nvGrpSpPr>
        <p:grpSpPr bwMode="auto">
          <a:xfrm>
            <a:off x="5004048" y="2526854"/>
            <a:ext cx="2286000" cy="469900"/>
            <a:chOff x="144" y="912"/>
            <a:chExt cx="1440" cy="296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5546" name="Group 10"/>
          <p:cNvGrpSpPr/>
          <p:nvPr/>
        </p:nvGrpSpPr>
        <p:grpSpPr bwMode="auto">
          <a:xfrm>
            <a:off x="5004048" y="4402226"/>
            <a:ext cx="2286000" cy="469900"/>
            <a:chOff x="768" y="864"/>
            <a:chExt cx="1440" cy="296"/>
          </a:xfrm>
        </p:grpSpPr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5552" name="Group 16"/>
          <p:cNvGrpSpPr/>
          <p:nvPr/>
        </p:nvGrpSpPr>
        <p:grpSpPr bwMode="auto">
          <a:xfrm>
            <a:off x="5004048" y="3103116"/>
            <a:ext cx="2286000" cy="469900"/>
            <a:chOff x="768" y="864"/>
            <a:chExt cx="1440" cy="296"/>
          </a:xfrm>
        </p:grpSpPr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57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5558" name="Group 22"/>
          <p:cNvGrpSpPr/>
          <p:nvPr/>
        </p:nvGrpSpPr>
        <p:grpSpPr bwMode="auto">
          <a:xfrm>
            <a:off x="5004048" y="3793455"/>
            <a:ext cx="2286000" cy="469900"/>
            <a:chOff x="768" y="864"/>
            <a:chExt cx="1440" cy="296"/>
          </a:xfrm>
        </p:grpSpPr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5563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65598" name="Line 62"/>
          <p:cNvSpPr>
            <a:spLocks noChangeShapeType="1"/>
          </p:cNvSpPr>
          <p:nvPr/>
        </p:nvSpPr>
        <p:spPr bwMode="auto">
          <a:xfrm>
            <a:off x="2672112" y="3429000"/>
            <a:ext cx="0" cy="19446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599" name="Line 63"/>
          <p:cNvSpPr>
            <a:spLocks noChangeShapeType="1"/>
          </p:cNvSpPr>
          <p:nvPr/>
        </p:nvSpPr>
        <p:spPr bwMode="auto">
          <a:xfrm flipV="1">
            <a:off x="3810000" y="4005064"/>
            <a:ext cx="906016" cy="1440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600" name="Line 64"/>
          <p:cNvSpPr>
            <a:spLocks noChangeShapeType="1"/>
          </p:cNvSpPr>
          <p:nvPr/>
        </p:nvSpPr>
        <p:spPr bwMode="auto">
          <a:xfrm>
            <a:off x="3807918" y="4149080"/>
            <a:ext cx="908098" cy="5040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601" name="Line 65"/>
          <p:cNvSpPr>
            <a:spLocks noChangeShapeType="1"/>
          </p:cNvSpPr>
          <p:nvPr/>
        </p:nvSpPr>
        <p:spPr bwMode="auto">
          <a:xfrm flipV="1">
            <a:off x="3779838" y="2636267"/>
            <a:ext cx="10080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602" name="Line 66"/>
          <p:cNvSpPr>
            <a:spLocks noChangeShapeType="1"/>
          </p:cNvSpPr>
          <p:nvPr/>
        </p:nvSpPr>
        <p:spPr bwMode="auto">
          <a:xfrm>
            <a:off x="3779912" y="2852167"/>
            <a:ext cx="100806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603" name="Line 67"/>
          <p:cNvSpPr>
            <a:spLocks noChangeShapeType="1"/>
          </p:cNvSpPr>
          <p:nvPr/>
        </p:nvSpPr>
        <p:spPr bwMode="auto">
          <a:xfrm flipH="1">
            <a:off x="1763713" y="1700213"/>
            <a:ext cx="1655762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604" name="Line 68"/>
          <p:cNvSpPr>
            <a:spLocks noChangeShapeType="1"/>
          </p:cNvSpPr>
          <p:nvPr/>
        </p:nvSpPr>
        <p:spPr bwMode="auto">
          <a:xfrm flipH="1">
            <a:off x="2700338" y="1700213"/>
            <a:ext cx="719137" cy="1873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5605" name="Text Box 69"/>
          <p:cNvSpPr txBox="1">
            <a:spLocks noChangeArrowheads="1"/>
          </p:cNvSpPr>
          <p:nvPr/>
        </p:nvSpPr>
        <p:spPr bwMode="auto">
          <a:xfrm>
            <a:off x="3419475" y="1268413"/>
            <a:ext cx="3095625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Randomly determined crossover points</a:t>
            </a:r>
            <a:endParaRPr lang="tr-TR" altLang="en-US" sz="2000" b="0" dirty="0"/>
          </a:p>
        </p:txBody>
      </p:sp>
      <p:sp>
        <p:nvSpPr>
          <p:cNvPr id="66" name="Text Box 69"/>
          <p:cNvSpPr txBox="1">
            <a:spLocks noChangeArrowheads="1"/>
          </p:cNvSpPr>
          <p:nvPr/>
        </p:nvSpPr>
        <p:spPr bwMode="auto">
          <a:xfrm>
            <a:off x="7589105" y="2996754"/>
            <a:ext cx="1872208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Exchange genetic material</a:t>
            </a:r>
            <a:endParaRPr lang="tr-TR" altLang="en-US" sz="20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5" name="图片 4" descr="截屏2025-05-07 22.13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65215"/>
            <a:ext cx="4622800" cy="2057400"/>
          </a:xfrm>
          <a:prstGeom prst="rect">
            <a:avLst/>
          </a:prstGeom>
        </p:spPr>
      </p:pic>
      <p:pic>
        <p:nvPicPr>
          <p:cNvPr id="6" name="图片 5" descr="截屏2025-05-07 22.13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30" y="5805805"/>
            <a:ext cx="4406900" cy="191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97" grpId="0" animBg="1"/>
      <p:bldP spid="65598" grpId="0" animBg="1"/>
      <p:bldP spid="65599" grpId="0" animBg="1"/>
      <p:bldP spid="65600" grpId="0" animBg="1"/>
      <p:bldP spid="65601" grpId="0" animBg="1"/>
      <p:bldP spid="65602" grpId="0" animBg="1"/>
      <p:bldP spid="65603" grpId="0" animBg="1"/>
      <p:bldP spid="65604" grpId="0" animBg="1"/>
      <p:bldP spid="65605" grpId="0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2 Point Crossover (2PTX)</a:t>
            </a:r>
            <a:endParaRPr lang="en-GB" sz="2800" dirty="0"/>
          </a:p>
          <a:p>
            <a:r>
              <a:rPr lang="en-GB" sz="2800" dirty="0"/>
              <a:t>K-point Crossover</a:t>
            </a:r>
            <a:endParaRPr lang="en-GB" sz="2800" dirty="0"/>
          </a:p>
          <a:p>
            <a:r>
              <a:rPr lang="en-GB" sz="2800" dirty="0"/>
              <a:t>Uniform Crossover (UX)</a:t>
            </a:r>
            <a:endParaRPr lang="en-GB" sz="2800" dirty="0"/>
          </a:p>
          <a:p>
            <a:pPr lvl="1"/>
            <a:r>
              <a:rPr lang="en-GB" sz="2400" dirty="0"/>
              <a:t>The uniform crossover considers each bit in the parent strings for exchange with a probability </a:t>
            </a:r>
            <a:r>
              <a:rPr lang="en-GB" sz="2400" dirty="0">
                <a:highlight>
                  <a:srgbClr val="FFFF00"/>
                </a:highlight>
              </a:rPr>
              <a:t>of 0.5. </a:t>
            </a:r>
            <a:endParaRPr lang="en-GB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Crossover Operators</a:t>
            </a:r>
            <a:endParaRPr lang="en-GB" dirty="0"/>
          </a:p>
        </p:txBody>
      </p:sp>
      <p:grpSp>
        <p:nvGrpSpPr>
          <p:cNvPr id="5" name="Group 37"/>
          <p:cNvGrpSpPr/>
          <p:nvPr/>
        </p:nvGrpSpPr>
        <p:grpSpPr bwMode="auto">
          <a:xfrm>
            <a:off x="1637928" y="4365104"/>
            <a:ext cx="2286000" cy="469900"/>
            <a:chOff x="144" y="912"/>
            <a:chExt cx="1440" cy="296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1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7" name="Group 49"/>
          <p:cNvGrpSpPr/>
          <p:nvPr/>
        </p:nvGrpSpPr>
        <p:grpSpPr bwMode="auto">
          <a:xfrm>
            <a:off x="1637928" y="5407372"/>
            <a:ext cx="2286000" cy="469900"/>
            <a:chOff x="768" y="864"/>
            <a:chExt cx="1440" cy="296"/>
          </a:xfrm>
          <a:solidFill>
            <a:schemeClr val="accent1"/>
          </a:solidFill>
        </p:grpSpPr>
        <p:sp>
          <p:nvSpPr>
            <p:cNvPr id="1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1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2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47342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>
                <a:latin typeface="Times New Roman" panose="02020503050405090304" pitchFamily="18" charset="0"/>
              </a:rPr>
              <a:t>0</a:t>
            </a:r>
            <a:endParaRPr lang="en-US" altLang="en-US" sz="2400" b="0">
              <a:latin typeface="Times New Roman" panose="02020503050405090304" pitchFamily="18" charset="0"/>
            </a:endParaRP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51914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1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6486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1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61058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0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5630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0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36" name="Text Box 50"/>
          <p:cNvSpPr txBox="1">
            <a:spLocks noChangeArrowheads="1"/>
          </p:cNvSpPr>
          <p:nvPr/>
        </p:nvSpPr>
        <p:spPr bwMode="auto">
          <a:xfrm>
            <a:off x="47342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1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51914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0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56486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>
                <a:latin typeface="Times New Roman" panose="02020503050405090304" pitchFamily="18" charset="0"/>
              </a:rPr>
              <a:t>1</a:t>
            </a:r>
            <a:endParaRPr lang="en-US" altLang="en-US" sz="2400" b="0">
              <a:latin typeface="Times New Roman" panose="02020503050405090304" pitchFamily="18" charset="0"/>
            </a:endParaRP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61058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>
                <a:latin typeface="Times New Roman" panose="02020503050405090304" pitchFamily="18" charset="0"/>
              </a:rPr>
              <a:t>0</a:t>
            </a:r>
            <a:endParaRPr lang="en-US" altLang="en-US" sz="2400" b="0">
              <a:latin typeface="Times New Roman" panose="02020503050405090304" pitchFamily="18" charset="0"/>
            </a:endParaRP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65630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1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39552" y="4798893"/>
            <a:ext cx="3710968" cy="646331"/>
            <a:chOff x="539552" y="4798893"/>
            <a:chExt cx="3710968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539552" y="4798893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Random Number</a:t>
              </a:r>
              <a:endParaRPr lang="en-GB" dirty="0"/>
            </a:p>
          </p:txBody>
        </p:sp>
        <p:cxnSp>
          <p:nvCxnSpPr>
            <p:cNvPr id="43" name="Straight Arrow Connector 42"/>
            <p:cNvCxnSpPr>
              <a:stCxn id="6" idx="2"/>
              <a:endCxn id="18" idx="0"/>
            </p:cNvCxnSpPr>
            <p:nvPr/>
          </p:nvCxnSpPr>
          <p:spPr bwMode="auto">
            <a:xfrm>
              <a:off x="18665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7" idx="2"/>
              <a:endCxn id="19" idx="0"/>
            </p:cNvCxnSpPr>
            <p:nvPr/>
          </p:nvCxnSpPr>
          <p:spPr bwMode="auto">
            <a:xfrm>
              <a:off x="23237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5" name="Straight Arrow Connector 44"/>
            <p:cNvCxnSpPr>
              <a:stCxn id="8" idx="2"/>
              <a:endCxn id="20" idx="0"/>
            </p:cNvCxnSpPr>
            <p:nvPr/>
          </p:nvCxnSpPr>
          <p:spPr bwMode="auto">
            <a:xfrm>
              <a:off x="27809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9" idx="2"/>
              <a:endCxn id="21" idx="0"/>
            </p:cNvCxnSpPr>
            <p:nvPr/>
          </p:nvCxnSpPr>
          <p:spPr bwMode="auto">
            <a:xfrm>
              <a:off x="32381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10" idx="2"/>
              <a:endCxn id="22" idx="0"/>
            </p:cNvCxnSpPr>
            <p:nvPr/>
          </p:nvCxnSpPr>
          <p:spPr bwMode="auto">
            <a:xfrm>
              <a:off x="36953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>
              <a:off x="1619672" y="5003884"/>
              <a:ext cx="26308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     0.23    0.76    0.15    0.34   0.91</a:t>
              </a:r>
              <a:endParaRPr lang="en-GB" sz="1200" dirty="0"/>
            </a:p>
          </p:txBody>
        </p:sp>
      </p:grpSp>
      <p:pic>
        <p:nvPicPr>
          <p:cNvPr id="62466" name="Picture 2" descr="TwoPointCrossover.sv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37988" y="1268760"/>
            <a:ext cx="2378428" cy="1052402"/>
          </a:xfrm>
          <a:prstGeom prst="rect">
            <a:avLst/>
          </a:prstGeom>
          <a:noFill/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13" name="图片 12" descr="截屏2025-05-07 22.1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6135"/>
            <a:ext cx="3467100" cy="1778000"/>
          </a:xfrm>
          <a:prstGeom prst="rect">
            <a:avLst/>
          </a:prstGeom>
        </p:spPr>
      </p:pic>
      <p:pic>
        <p:nvPicPr>
          <p:cNvPr id="14" name="图片 13" descr="截屏2025-05-07 22.15.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5974715"/>
            <a:ext cx="4381500" cy="1714500"/>
          </a:xfrm>
          <a:prstGeom prst="rect">
            <a:avLst/>
          </a:prstGeom>
        </p:spPr>
      </p:pic>
      <p:pic>
        <p:nvPicPr>
          <p:cNvPr id="15" name="图片 14" descr="截屏2025-05-07 22.15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79690"/>
            <a:ext cx="4419600" cy="168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Any offspring might be exposed to mutation </a:t>
            </a:r>
            <a:endParaRPr lang="en-US" altLang="en-US" dirty="0">
              <a:latin typeface="Gamond"/>
              <a:cs typeface="Gamond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Loop </a:t>
            </a:r>
            <a:r>
              <a:rPr lang="tr-TR" altLang="en-US" dirty="0">
                <a:latin typeface="Gamond"/>
                <a:cs typeface="Gamond"/>
              </a:rPr>
              <a:t>through all the alleles of all the individuals</a:t>
            </a:r>
            <a:r>
              <a:rPr lang="en-GB" altLang="en-US" dirty="0">
                <a:latin typeface="Gamond"/>
                <a:cs typeface="Gamond"/>
              </a:rPr>
              <a:t> one by one</a:t>
            </a:r>
            <a:r>
              <a:rPr lang="tr-TR" altLang="en-US" dirty="0">
                <a:latin typeface="Gamond"/>
                <a:cs typeface="Gamond"/>
              </a:rPr>
              <a:t>, and if that allele is selected for mutation</a:t>
            </a:r>
            <a:r>
              <a:rPr lang="en-US" altLang="en-US" dirty="0">
                <a:latin typeface="Gamond"/>
                <a:cs typeface="Gamond"/>
              </a:rPr>
              <a:t> with a given probability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,</a:t>
            </a:r>
            <a:r>
              <a:rPr lang="tr-TR" altLang="en-US" dirty="0">
                <a:latin typeface="Gamond"/>
                <a:cs typeface="Gamond"/>
              </a:rPr>
              <a:t> you can either change it by a small amount or replace it with a new value</a:t>
            </a:r>
            <a:endParaRPr lang="en-US" altLang="en-US" dirty="0">
              <a:latin typeface="Gamond"/>
              <a:cs typeface="Gamond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For binary representation mutation corresponds to flipping a selected gene value (0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1, 1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0)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provides diversity and allows GA to investigate different regions of the search space (escaping)</a:t>
            </a:r>
            <a:endParaRPr lang="en-US" altLang="en-US" dirty="0">
              <a:latin typeface="Gamond"/>
              <a:cs typeface="Gamond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rate is typically chosen to be very small (0.001, 0.1). Choosing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 as (</a:t>
            </a:r>
            <a:r>
              <a:rPr lang="en-US" altLang="en-US" i="1" dirty="0">
                <a:latin typeface="Gamond"/>
                <a:cs typeface="Gamond"/>
              </a:rPr>
              <a:t>1/chromosome length) </a:t>
            </a:r>
            <a:r>
              <a:rPr lang="en-US" altLang="en-US" dirty="0">
                <a:latin typeface="Gamond"/>
                <a:cs typeface="Gamond"/>
              </a:rPr>
              <a:t>implies on average a single gene will be mutated for an individual.</a:t>
            </a:r>
            <a:endParaRPr lang="tr-TR" altLang="en-US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D107-276E-481C-BB9A-8F2D749D415A}" type="slidenum">
              <a:rPr lang="tr-TR" altLang="en-US"/>
            </a:fld>
            <a:endParaRPr lang="tr-TR" alt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Mutation</a:t>
            </a:r>
            <a:endParaRPr lang="tr-T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3" name="图片 2" descr="截屏2025-05-07 22.18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65215"/>
            <a:ext cx="8026400" cy="5562600"/>
          </a:xfrm>
          <a:prstGeom prst="rect">
            <a:avLst/>
          </a:prstGeom>
        </p:spPr>
      </p:pic>
      <p:pic>
        <p:nvPicPr>
          <p:cNvPr id="4" name="图片 3" descr="截屏2025-05-07 22.19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1422380"/>
            <a:ext cx="6350000" cy="1854200"/>
          </a:xfrm>
          <a:prstGeom prst="rect">
            <a:avLst/>
          </a:prstGeom>
        </p:spPr>
      </p:pic>
      <p:pic>
        <p:nvPicPr>
          <p:cNvPr id="6" name="图片 5" descr="截屏2025-05-07 22.1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7317740"/>
            <a:ext cx="4673600" cy="2184400"/>
          </a:xfrm>
          <a:prstGeom prst="rect">
            <a:avLst/>
          </a:prstGeom>
        </p:spPr>
      </p:pic>
      <p:pic>
        <p:nvPicPr>
          <p:cNvPr id="7" name="图片 6" descr="截屏2025-05-07 22.19.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9693910"/>
            <a:ext cx="41275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Population-based metaheuristics </a:t>
            </a:r>
            <a:endParaRPr lang="en-GB" altLang="zh-CN" dirty="0">
              <a:ea typeface="宋体" pitchFamily="2" charset="-122"/>
            </a:endParaRPr>
          </a:p>
          <a:p>
            <a:r>
              <a:rPr lang="en-GB" altLang="zh-CN" dirty="0">
                <a:ea typeface="宋体" pitchFamily="2" charset="-122"/>
              </a:rPr>
              <a:t>Evolutionary Algorithms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History</a:t>
            </a:r>
            <a:endParaRPr lang="en-GB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Applications </a:t>
            </a:r>
            <a:endParaRPr lang="en-GB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Basic components of an EA</a:t>
            </a:r>
            <a:endParaRPr lang="en-GB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3419871" y="1052736"/>
            <a:ext cx="5278041" cy="5112568"/>
          </a:xfrm>
        </p:spPr>
        <p:txBody>
          <a:bodyPr/>
          <a:lstStyle/>
          <a:p>
            <a:r>
              <a:rPr lang="en-US" altLang="en-US" dirty="0"/>
              <a:t>A loop is performed on each individual </a:t>
            </a:r>
            <a:endParaRPr lang="en-US" altLang="en-US" sz="2800" dirty="0"/>
          </a:p>
          <a:p>
            <a:pPr lvl="1"/>
            <a:r>
              <a:rPr lang="en-US" altLang="en-US" dirty="0"/>
              <a:t>If a random value in [0,1) is &lt;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m</a:t>
            </a:r>
            <a:r>
              <a:rPr lang="en-US" altLang="en-US" dirty="0"/>
              <a:t> =0.2 (1/5), then the allele value is flipped, otherwise kept same. </a:t>
            </a:r>
            <a:r>
              <a:rPr lang="en-US" altLang="en-US" sz="2000" dirty="0"/>
              <a:t> </a:t>
            </a:r>
            <a:endParaRPr lang="en-US" altLang="en-US" sz="2000" dirty="0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B05AE-0211-4A3A-9500-2E0050C1AD21}" type="slidenum">
              <a:rPr lang="tr-TR" altLang="en-US"/>
            </a:fld>
            <a:endParaRPr lang="tr-TR" alt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VII</a:t>
            </a:r>
            <a:endParaRPr lang="tr-TR" altLang="en-US"/>
          </a:p>
        </p:txBody>
      </p:sp>
      <p:grpSp>
        <p:nvGrpSpPr>
          <p:cNvPr id="67616" name="Group 32"/>
          <p:cNvGrpSpPr/>
          <p:nvPr/>
        </p:nvGrpSpPr>
        <p:grpSpPr bwMode="auto">
          <a:xfrm>
            <a:off x="827088" y="2527052"/>
            <a:ext cx="2286000" cy="469900"/>
            <a:chOff x="768" y="864"/>
            <a:chExt cx="1440" cy="296"/>
          </a:xfrm>
          <a:noFill/>
        </p:grpSpPr>
        <p:sp>
          <p:nvSpPr>
            <p:cNvPr id="67617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7618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7619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7620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7621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19760" y="2239739"/>
            <a:ext cx="2532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0.23    0.76    0.41    0.14   0.91</a:t>
            </a:r>
            <a:endParaRPr lang="en-GB" sz="1200" dirty="0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185851" y="2525486"/>
            <a:ext cx="467085" cy="4788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1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2" name="Down Arrow 1"/>
          <p:cNvSpPr/>
          <p:nvPr/>
        </p:nvSpPr>
        <p:spPr bwMode="auto">
          <a:xfrm>
            <a:off x="9716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436713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22825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2386853" y="1852679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27718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grpSp>
        <p:nvGrpSpPr>
          <p:cNvPr id="37" name="Group 32"/>
          <p:cNvGrpSpPr/>
          <p:nvPr/>
        </p:nvGrpSpPr>
        <p:grpSpPr bwMode="auto">
          <a:xfrm>
            <a:off x="890896" y="4615284"/>
            <a:ext cx="2286000" cy="469900"/>
            <a:chOff x="768" y="864"/>
            <a:chExt cx="1440" cy="296"/>
          </a:xfrm>
          <a:noFill/>
        </p:grpSpPr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83568" y="4327971"/>
            <a:ext cx="254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0.47    0.19    0.28    0.94   0.78</a:t>
            </a:r>
            <a:endParaRPr lang="en-GB" sz="1200" dirty="0"/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1345834" y="4615284"/>
            <a:ext cx="457200" cy="4699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400" b="0" dirty="0">
                <a:latin typeface="Times New Roman" panose="02020503050405090304" pitchFamily="18" charset="0"/>
              </a:rPr>
              <a:t>0</a:t>
            </a:r>
            <a:endParaRPr lang="en-US" altLang="en-US" sz="2400" b="0" dirty="0">
              <a:latin typeface="Times New Roman" panose="02020503050405090304" pitchFamily="18" charset="0"/>
            </a:endParaRPr>
          </a:p>
        </p:txBody>
      </p:sp>
      <p:sp>
        <p:nvSpPr>
          <p:cNvPr id="45" name="Down Arrow 44"/>
          <p:cNvSpPr/>
          <p:nvPr/>
        </p:nvSpPr>
        <p:spPr bwMode="auto">
          <a:xfrm>
            <a:off x="10354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6" name="Down Arrow 45"/>
          <p:cNvSpPr/>
          <p:nvPr/>
        </p:nvSpPr>
        <p:spPr bwMode="auto">
          <a:xfrm>
            <a:off x="1500521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1986633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2450661" y="3940911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28356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4" name="图片 3" descr="截屏2025-05-07 22.20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105" y="3429000"/>
            <a:ext cx="5384800" cy="2235200"/>
          </a:xfrm>
          <a:prstGeom prst="rect">
            <a:avLst/>
          </a:prstGeom>
        </p:spPr>
      </p:pic>
      <p:pic>
        <p:nvPicPr>
          <p:cNvPr id="5" name="图片 4" descr="截屏2025-05-07 22.20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4990"/>
            <a:ext cx="4178300" cy="3175000"/>
          </a:xfrm>
          <a:prstGeom prst="rect">
            <a:avLst/>
          </a:prstGeom>
        </p:spPr>
      </p:pic>
      <p:pic>
        <p:nvPicPr>
          <p:cNvPr id="6" name="图片 5" descr="截屏2025-05-07 22.20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5664200"/>
            <a:ext cx="4051300" cy="3149600"/>
          </a:xfrm>
          <a:prstGeom prst="rect">
            <a:avLst/>
          </a:prstGeom>
        </p:spPr>
      </p:pic>
      <p:pic>
        <p:nvPicPr>
          <p:cNvPr id="7" name="图片 6" descr="截屏2025-05-07 22.21.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57615"/>
            <a:ext cx="4394200" cy="1638300"/>
          </a:xfrm>
          <a:prstGeom prst="rect">
            <a:avLst/>
          </a:prstGeom>
        </p:spPr>
      </p:pic>
      <p:pic>
        <p:nvPicPr>
          <p:cNvPr id="9" name="图片 8" descr="截屏2025-05-07 22.21.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45" y="8939530"/>
            <a:ext cx="40132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 animBg="1"/>
      <p:bldP spid="33" grpId="0" animBg="1"/>
      <p:bldP spid="34" grpId="0" animBg="1"/>
      <p:bldP spid="35" grpId="0" animBg="1"/>
      <p:bldP spid="36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1619672" y="1052736"/>
            <a:ext cx="7078240" cy="511256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latin typeface="Gamond"/>
                <a:cs typeface="Gamond"/>
              </a:rPr>
              <a:t>There are variety of strategies for replacing the old population by the new offspring population to form the next generation</a:t>
            </a:r>
            <a:endParaRPr lang="en-US" altLang="en-US" sz="24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latin typeface="Gamond"/>
                <a:cs typeface="Gamond"/>
              </a:rPr>
              <a:t>Generation gap (</a:t>
            </a:r>
            <a:r>
              <a:rPr lang="en-US" altLang="en-US" sz="2400" b="1" i="1" dirty="0">
                <a:latin typeface="Gamond"/>
                <a:cs typeface="Gamond"/>
              </a:rPr>
              <a:t>g</a:t>
            </a:r>
            <a:r>
              <a:rPr lang="en-US" altLang="en-US" sz="2400" b="1" dirty="0">
                <a:latin typeface="Gamond"/>
                <a:cs typeface="Gamond"/>
              </a:rPr>
              <a:t>)</a:t>
            </a:r>
            <a:r>
              <a:rPr lang="en-US" altLang="en-US" sz="2400" dirty="0">
                <a:latin typeface="Gamond"/>
                <a:cs typeface="Gamond"/>
              </a:rPr>
              <a:t>: the fraction of new individuals at each generation. </a:t>
            </a:r>
            <a:endParaRPr lang="en-US" altLang="en-US" sz="24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Gamond"/>
                <a:cs typeface="Gamond"/>
              </a:rPr>
              <a:t>(</a:t>
            </a:r>
            <a:r>
              <a:rPr lang="en-US" altLang="en-US" sz="2400" i="1" dirty="0">
                <a:latin typeface="Gamond"/>
                <a:cs typeface="Gamond"/>
              </a:rPr>
              <a:t>Trans-</a:t>
            </a:r>
            <a:r>
              <a:rPr lang="en-US" altLang="en-US" sz="2400" dirty="0">
                <a:latin typeface="Gamond"/>
                <a:cs typeface="Gamond"/>
              </a:rPr>
              <a:t>)</a:t>
            </a:r>
            <a:r>
              <a:rPr lang="en-US" altLang="en-US" sz="2400" i="1" dirty="0">
                <a:latin typeface="Gamond"/>
                <a:cs typeface="Gamond"/>
              </a:rPr>
              <a:t>Generational GA</a:t>
            </a:r>
            <a:endParaRPr lang="en-US" altLang="en-US" sz="2400" i="1" dirty="0">
              <a:latin typeface="Gamond"/>
              <a:cs typeface="Gamond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en-US" sz="2000" i="1" dirty="0">
                <a:latin typeface="Gamond"/>
                <a:cs typeface="Gamond"/>
              </a:rPr>
              <a:t>	N</a:t>
            </a:r>
            <a:r>
              <a:rPr lang="en-US" altLang="en-US" sz="2000" dirty="0">
                <a:latin typeface="Gamond"/>
                <a:cs typeface="Gamond"/>
              </a:rPr>
              <a:t> individuals produce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(or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) offspring  (largest </a:t>
            </a:r>
            <a:r>
              <a:rPr lang="en-US" altLang="en-US" sz="2000" i="1" dirty="0">
                <a:latin typeface="Gamond"/>
                <a:cs typeface="Gamond"/>
              </a:rPr>
              <a:t>gap</a:t>
            </a:r>
            <a:r>
              <a:rPr lang="en-US" altLang="en-US" sz="2000" dirty="0">
                <a:latin typeface="Gamond"/>
                <a:cs typeface="Gamond"/>
              </a:rPr>
              <a:t>, i.e.</a:t>
            </a:r>
            <a:r>
              <a:rPr lang="en-US" altLang="en-US" sz="2000" i="1" dirty="0">
                <a:latin typeface="Gamond"/>
                <a:cs typeface="Gamond"/>
              </a:rPr>
              <a:t> g=N</a:t>
            </a:r>
            <a:r>
              <a:rPr lang="en-US" altLang="en-US" sz="2000" dirty="0">
                <a:latin typeface="Gamond"/>
                <a:cs typeface="Gamond"/>
              </a:rPr>
              <a:t>).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+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 </a:t>
            </a:r>
            <a:r>
              <a:rPr lang="en-US" altLang="en-US" sz="2000" i="1" dirty="0">
                <a:latin typeface="Gamond"/>
                <a:cs typeface="Gamond"/>
              </a:rPr>
              <a:t>N→N</a:t>
            </a:r>
            <a:r>
              <a:rPr lang="en-US" altLang="en-US" sz="2000" dirty="0">
                <a:latin typeface="Gamond"/>
                <a:cs typeface="Gamond"/>
              </a:rPr>
              <a:t>: e.g.,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replace worst 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</a:t>
            </a:r>
            <a:r>
              <a:rPr lang="en-US" altLang="en-US" sz="2000" i="1" dirty="0">
                <a:latin typeface="Gamond"/>
                <a:cs typeface="Gamond"/>
              </a:rPr>
              <a:t>N </a:t>
            </a:r>
            <a:r>
              <a:rPr lang="en-US" altLang="en-US" sz="2000" dirty="0">
                <a:latin typeface="Gamond"/>
                <a:cs typeface="Gamond"/>
              </a:rPr>
              <a:t>of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, sort (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+</a:t>
            </a:r>
            <a:r>
              <a:rPr lang="en-US" altLang="en-US" sz="2000" dirty="0">
                <a:latin typeface="Gamond"/>
                <a:cs typeface="Gamond"/>
                <a:sym typeface="Symbol" pitchFamily="18" charset="2"/>
              </a:rPr>
              <a:t> 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) and choose </a:t>
            </a:r>
            <a:r>
              <a:rPr lang="en-US" altLang="en-US" sz="2000" i="1" dirty="0">
                <a:latin typeface="Gamond"/>
                <a:cs typeface="Gamond"/>
              </a:rPr>
              <a:t>N</a:t>
            </a:r>
            <a:r>
              <a:rPr lang="en-US" altLang="en-US" sz="2000" dirty="0">
                <a:latin typeface="Gamond"/>
                <a:cs typeface="Gamond"/>
              </a:rPr>
              <a:t> best (elitism) </a:t>
            </a:r>
            <a:endParaRPr lang="en-US" altLang="en-US" sz="2000" dirty="0">
              <a:latin typeface="Gamond"/>
              <a:cs typeface="Gamond"/>
            </a:endParaRPr>
          </a:p>
          <a:p>
            <a:pPr>
              <a:lnSpc>
                <a:spcPct val="80000"/>
              </a:lnSpc>
            </a:pPr>
            <a:r>
              <a:rPr lang="en-US" altLang="en-US" sz="2400" i="1" dirty="0">
                <a:latin typeface="Gamond"/>
                <a:cs typeface="Gamond"/>
              </a:rPr>
              <a:t>Steady-State GA</a:t>
            </a:r>
            <a:endParaRPr lang="en-US" altLang="en-US" sz="2400" i="1" dirty="0">
              <a:latin typeface="Gamond"/>
              <a:cs typeface="Gamond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en-US" sz="2000" i="1" dirty="0">
                <a:latin typeface="Gamond"/>
                <a:cs typeface="Gamond"/>
              </a:rPr>
              <a:t>	</a:t>
            </a:r>
            <a:r>
              <a:rPr lang="en-US" altLang="en-US" sz="2000" dirty="0">
                <a:latin typeface="Gamond"/>
                <a:cs typeface="Gamond"/>
              </a:rPr>
              <a:t>Two</a:t>
            </a:r>
            <a:r>
              <a:rPr lang="en-US" altLang="en-US" sz="2000" i="1" dirty="0">
                <a:latin typeface="Gamond"/>
                <a:cs typeface="Gamond"/>
              </a:rPr>
              <a:t> o</a:t>
            </a:r>
            <a:r>
              <a:rPr lang="en-US" altLang="en-US" sz="2000" dirty="0">
                <a:latin typeface="Gamond"/>
                <a:cs typeface="Gamond"/>
              </a:rPr>
              <a:t>ffspring replace two individuals from the old generation</a:t>
            </a:r>
            <a:r>
              <a:rPr lang="en-GB" altLang="en-US" sz="2400" dirty="0">
                <a:latin typeface="Gamond"/>
                <a:cs typeface="Gamond"/>
              </a:rPr>
              <a:t> </a:t>
            </a:r>
            <a:r>
              <a:rPr lang="en-GB" altLang="en-US" sz="2000" dirty="0">
                <a:latin typeface="Gamond"/>
                <a:cs typeface="Gamond"/>
              </a:rPr>
              <a:t>(</a:t>
            </a:r>
            <a:r>
              <a:rPr lang="en-GB" altLang="en-US" sz="2000" i="1" dirty="0">
                <a:latin typeface="Gamond"/>
                <a:cs typeface="Gamond"/>
              </a:rPr>
              <a:t>g</a:t>
            </a:r>
            <a:r>
              <a:rPr lang="en-GB" altLang="en-US" sz="2000" dirty="0">
                <a:latin typeface="Gamond"/>
                <a:cs typeface="Gamond"/>
              </a:rPr>
              <a:t>=2): e.g. </a:t>
            </a:r>
            <a:r>
              <a:rPr lang="en-US" altLang="en-US" sz="2000" dirty="0">
                <a:latin typeface="Gamond"/>
                <a:cs typeface="Gamond"/>
              </a:rPr>
              <a:t>two</a:t>
            </a:r>
            <a:r>
              <a:rPr lang="en-US" altLang="en-US" sz="2000" i="1" dirty="0">
                <a:latin typeface="Gamond"/>
                <a:cs typeface="Gamond"/>
              </a:rPr>
              <a:t> o</a:t>
            </a:r>
            <a:r>
              <a:rPr lang="en-US" altLang="en-US" sz="2000" dirty="0">
                <a:latin typeface="Gamond"/>
                <a:cs typeface="Gamond"/>
              </a:rPr>
              <a:t>ffspring replace </a:t>
            </a:r>
            <a:r>
              <a:rPr lang="en-GB" altLang="en-US" sz="2000" dirty="0">
                <a:latin typeface="Gamond"/>
                <a:cs typeface="Gamond"/>
              </a:rPr>
              <a:t>parents, or worst two of the population (elitism), or best two of parents and offspring replace parents or worst two of the population (elitism)</a:t>
            </a:r>
            <a:endParaRPr lang="en-GB" altLang="en-US" sz="2000" dirty="0">
              <a:latin typeface="Gamond"/>
              <a:cs typeface="Gamond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latin typeface="Gamond"/>
                <a:cs typeface="Gamond"/>
              </a:rPr>
              <a:t>	</a:t>
            </a:r>
            <a:endParaRPr lang="en-US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AB15-E5F7-44E5-97DE-68A5F237A395}" type="slidenum">
              <a:rPr lang="tr-TR" altLang="en-US"/>
            </a:fld>
            <a:endParaRPr lang="tr-TR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Strategy</a:t>
            </a:r>
            <a:endParaRPr lang="tr-T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2.22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60135"/>
            <a:ext cx="6362700" cy="1879600"/>
          </a:xfrm>
          <a:prstGeom prst="rect">
            <a:avLst/>
          </a:prstGeom>
        </p:spPr>
      </p:pic>
      <p:pic>
        <p:nvPicPr>
          <p:cNvPr id="4" name="图片 3" descr="截屏2025-05-07 22.22.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8051165"/>
            <a:ext cx="9144000" cy="2050415"/>
          </a:xfrm>
          <a:prstGeom prst="rect">
            <a:avLst/>
          </a:prstGeom>
        </p:spPr>
      </p:pic>
      <p:pic>
        <p:nvPicPr>
          <p:cNvPr id="14" name="图片 13" descr="截屏2025-05-07 22.23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10113010"/>
            <a:ext cx="5689600" cy="1295400"/>
          </a:xfrm>
          <a:prstGeom prst="rect">
            <a:avLst/>
          </a:prstGeom>
        </p:spPr>
      </p:pic>
      <p:pic>
        <p:nvPicPr>
          <p:cNvPr id="15" name="图片 14" descr="截屏2025-05-07 22.23.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11349990"/>
            <a:ext cx="5410200" cy="227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B857-786D-47C6-B180-84CE05FCCAF3}" type="slidenum">
              <a:rPr lang="tr-TR" altLang="en-US"/>
            </a:fld>
            <a:endParaRPr lang="tr-TR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dirty="0" err="1"/>
              <a:t>VIIIa</a:t>
            </a:r>
            <a:endParaRPr lang="tr-TR" altLang="en-US" dirty="0"/>
          </a:p>
        </p:txBody>
      </p:sp>
      <p:grpSp>
        <p:nvGrpSpPr>
          <p:cNvPr id="69636" name="Group 4"/>
          <p:cNvGrpSpPr/>
          <p:nvPr/>
        </p:nvGrpSpPr>
        <p:grpSpPr bwMode="auto">
          <a:xfrm>
            <a:off x="687388" y="2217738"/>
            <a:ext cx="2286000" cy="469900"/>
            <a:chOff x="144" y="912"/>
            <a:chExt cx="1440" cy="296"/>
          </a:xfrm>
        </p:grpSpPr>
        <p:sp>
          <p:nvSpPr>
            <p:cNvPr id="69637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39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40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42" name="Group 10"/>
          <p:cNvGrpSpPr/>
          <p:nvPr/>
        </p:nvGrpSpPr>
        <p:grpSpPr bwMode="auto">
          <a:xfrm>
            <a:off x="687388" y="2903538"/>
            <a:ext cx="2286000" cy="469900"/>
            <a:chOff x="768" y="864"/>
            <a:chExt cx="1440" cy="296"/>
          </a:xfrm>
        </p:grpSpPr>
        <p:sp>
          <p:nvSpPr>
            <p:cNvPr id="69643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48" name="Group 16"/>
          <p:cNvGrpSpPr/>
          <p:nvPr/>
        </p:nvGrpSpPr>
        <p:grpSpPr bwMode="auto">
          <a:xfrm>
            <a:off x="687388" y="3589338"/>
            <a:ext cx="2286000" cy="469900"/>
            <a:chOff x="768" y="864"/>
            <a:chExt cx="1440" cy="296"/>
          </a:xfrm>
        </p:grpSpPr>
        <p:sp>
          <p:nvSpPr>
            <p:cNvPr id="69649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54" name="Group 22"/>
          <p:cNvGrpSpPr/>
          <p:nvPr/>
        </p:nvGrpSpPr>
        <p:grpSpPr bwMode="auto">
          <a:xfrm>
            <a:off x="687388" y="4275138"/>
            <a:ext cx="2286000" cy="469900"/>
            <a:chOff x="768" y="864"/>
            <a:chExt cx="1440" cy="296"/>
          </a:xfrm>
        </p:grpSpPr>
        <p:sp>
          <p:nvSpPr>
            <p:cNvPr id="69655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6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7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8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9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60" name="Group 28"/>
          <p:cNvGrpSpPr/>
          <p:nvPr/>
        </p:nvGrpSpPr>
        <p:grpSpPr bwMode="auto">
          <a:xfrm>
            <a:off x="611188" y="1989138"/>
            <a:ext cx="2514600" cy="4311650"/>
            <a:chOff x="96" y="768"/>
            <a:chExt cx="1584" cy="2716"/>
          </a:xfrm>
        </p:grpSpPr>
        <p:sp>
          <p:nvSpPr>
            <p:cNvPr id="69661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74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>
                <a:latin typeface="Times New Roman" panose="02020503050405090304" pitchFamily="18" charset="0"/>
              </a:endParaRPr>
            </a:p>
            <a:p>
              <a:r>
                <a:rPr lang="en-US" altLang="en-US" sz="2400" b="0">
                  <a:latin typeface="Times New Roman" panose="02020503050405090304" pitchFamily="18" charset="0"/>
                </a:rPr>
                <a:t>Old 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9663" name="Group 31"/>
          <p:cNvGrpSpPr/>
          <p:nvPr/>
        </p:nvGrpSpPr>
        <p:grpSpPr bwMode="auto">
          <a:xfrm>
            <a:off x="3132138" y="2205038"/>
            <a:ext cx="838200" cy="2514600"/>
            <a:chOff x="1680" y="912"/>
            <a:chExt cx="528" cy="1584"/>
          </a:xfrm>
        </p:grpSpPr>
        <p:sp>
          <p:nvSpPr>
            <p:cNvPr id="69664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13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65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2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66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9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68" name="Group 36"/>
          <p:cNvGrpSpPr/>
          <p:nvPr/>
        </p:nvGrpSpPr>
        <p:grpSpPr bwMode="auto">
          <a:xfrm>
            <a:off x="5789613" y="2144713"/>
            <a:ext cx="2286000" cy="469900"/>
            <a:chOff x="144" y="912"/>
            <a:chExt cx="1440" cy="296"/>
          </a:xfrm>
        </p:grpSpPr>
        <p:sp>
          <p:nvSpPr>
            <p:cNvPr id="69669" name="Text Box 37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0" name="Text Box 38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1" name="Text Box 39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2" name="Text Box 40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3" name="Text Box 41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74" name="Group 42"/>
          <p:cNvGrpSpPr/>
          <p:nvPr/>
        </p:nvGrpSpPr>
        <p:grpSpPr bwMode="auto">
          <a:xfrm>
            <a:off x="5789613" y="2830513"/>
            <a:ext cx="2286000" cy="469900"/>
            <a:chOff x="768" y="864"/>
            <a:chExt cx="1440" cy="296"/>
          </a:xfrm>
        </p:grpSpPr>
        <p:sp>
          <p:nvSpPr>
            <p:cNvPr id="69675" name="Text Box 4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6" name="Text Box 4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7" name="Text Box 4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8" name="Text Box 4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79" name="Text Box 4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80" name="Group 48"/>
          <p:cNvGrpSpPr/>
          <p:nvPr/>
        </p:nvGrpSpPr>
        <p:grpSpPr bwMode="auto">
          <a:xfrm>
            <a:off x="5789613" y="3516313"/>
            <a:ext cx="2286000" cy="469900"/>
            <a:chOff x="768" y="864"/>
            <a:chExt cx="1440" cy="296"/>
          </a:xfrm>
        </p:grpSpPr>
        <p:sp>
          <p:nvSpPr>
            <p:cNvPr id="69681" name="Text Box 49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82" name="Text Box 50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83" name="Text Box 51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84" name="Text Box 52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85" name="Text Box 53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86" name="Group 54"/>
          <p:cNvGrpSpPr/>
          <p:nvPr/>
        </p:nvGrpSpPr>
        <p:grpSpPr bwMode="auto">
          <a:xfrm>
            <a:off x="5789613" y="4202113"/>
            <a:ext cx="2286000" cy="469900"/>
            <a:chOff x="768" y="864"/>
            <a:chExt cx="1440" cy="296"/>
          </a:xfrm>
        </p:grpSpPr>
        <p:sp>
          <p:nvSpPr>
            <p:cNvPr id="69687" name="Text Box 55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88" name="Text Box 56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89" name="Text Box 57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90" name="Text Box 58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91" name="Text Box 59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92" name="Group 60"/>
          <p:cNvGrpSpPr/>
          <p:nvPr/>
        </p:nvGrpSpPr>
        <p:grpSpPr bwMode="auto">
          <a:xfrm>
            <a:off x="5713413" y="1916113"/>
            <a:ext cx="2514600" cy="3946525"/>
            <a:chOff x="96" y="768"/>
            <a:chExt cx="1584" cy="2486"/>
          </a:xfrm>
        </p:grpSpPr>
        <p:sp>
          <p:nvSpPr>
            <p:cNvPr id="69693" name="Rectangle 61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94" name="Text Box 62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>
                <a:latin typeface="Times New Roman" panose="02020503050405090304" pitchFamily="18" charset="0"/>
              </a:endParaRPr>
            </a:p>
            <a:p>
              <a:r>
                <a:rPr lang="en-US" altLang="en-US" sz="2400" b="0">
                  <a:latin typeface="Times New Roman" panose="02020503050405090304" pitchFamily="18" charset="0"/>
                </a:rPr>
                <a:t>Offspring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69695" name="Group 63"/>
          <p:cNvGrpSpPr/>
          <p:nvPr/>
        </p:nvGrpSpPr>
        <p:grpSpPr bwMode="auto">
          <a:xfrm>
            <a:off x="8305800" y="2133600"/>
            <a:ext cx="838200" cy="2514600"/>
            <a:chOff x="1680" y="912"/>
            <a:chExt cx="528" cy="1584"/>
          </a:xfrm>
        </p:grpSpPr>
        <p:sp>
          <p:nvSpPr>
            <p:cNvPr id="69696" name="Text Box 64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5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97" name="Text Box 65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31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98" name="Text Box 66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21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99" name="Text Box 67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  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69700" name="Line 68"/>
          <p:cNvSpPr>
            <a:spLocks noChangeShapeType="1"/>
          </p:cNvSpPr>
          <p:nvPr/>
        </p:nvSpPr>
        <p:spPr bwMode="auto">
          <a:xfrm>
            <a:off x="3340100" y="2127250"/>
            <a:ext cx="23733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9701" name="Text Box 69"/>
          <p:cNvSpPr txBox="1">
            <a:spLocks noChangeArrowheads="1"/>
          </p:cNvSpPr>
          <p:nvPr/>
        </p:nvSpPr>
        <p:spPr bwMode="auto">
          <a:xfrm>
            <a:off x="3708400" y="2133600"/>
            <a:ext cx="1873250" cy="26479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copying offspring onto the old population, forming the new population</a:t>
            </a:r>
            <a:endParaRPr lang="en-US" altLang="en-US" sz="2400" b="0"/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3492500" y="1268413"/>
            <a:ext cx="2879725" cy="8223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Start the new generation by</a:t>
            </a:r>
            <a:endParaRPr lang="tr-TR" altLang="en-US" sz="2400" b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4" name="图片 3" descr="截屏2025-05-07 22.25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6301105"/>
            <a:ext cx="5092700" cy="4521200"/>
          </a:xfrm>
          <a:prstGeom prst="rect">
            <a:avLst/>
          </a:prstGeom>
        </p:spPr>
      </p:pic>
      <p:pic>
        <p:nvPicPr>
          <p:cNvPr id="5" name="图片 4" descr="截屏2025-05-07 22.25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987415"/>
            <a:ext cx="4935220" cy="684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00" grpId="0" animBg="1"/>
      <p:bldP spid="69701" grpId="0"/>
      <p:bldP spid="697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B857-786D-47C6-B180-84CE05FCCAF3}" type="slidenum">
              <a:rPr lang="tr-TR" altLang="en-US"/>
            </a:fld>
            <a:endParaRPr lang="tr-TR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dirty="0" err="1"/>
              <a:t>VIIIb</a:t>
            </a:r>
            <a:endParaRPr lang="tr-TR" altLang="en-US" dirty="0"/>
          </a:p>
        </p:txBody>
      </p:sp>
      <p:grpSp>
        <p:nvGrpSpPr>
          <p:cNvPr id="69642" name="Group 10"/>
          <p:cNvGrpSpPr/>
          <p:nvPr/>
        </p:nvGrpSpPr>
        <p:grpSpPr bwMode="auto">
          <a:xfrm>
            <a:off x="687388" y="2903538"/>
            <a:ext cx="2286000" cy="469900"/>
            <a:chOff x="768" y="864"/>
            <a:chExt cx="1440" cy="296"/>
          </a:xfrm>
        </p:grpSpPr>
        <p:sp>
          <p:nvSpPr>
            <p:cNvPr id="69643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48" name="Group 16"/>
          <p:cNvGrpSpPr/>
          <p:nvPr/>
        </p:nvGrpSpPr>
        <p:grpSpPr bwMode="auto">
          <a:xfrm>
            <a:off x="687388" y="3589338"/>
            <a:ext cx="2286000" cy="469900"/>
            <a:chOff x="768" y="864"/>
            <a:chExt cx="1440" cy="296"/>
          </a:xfrm>
        </p:grpSpPr>
        <p:sp>
          <p:nvSpPr>
            <p:cNvPr id="69649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9660" name="Group 28"/>
          <p:cNvGrpSpPr/>
          <p:nvPr/>
        </p:nvGrpSpPr>
        <p:grpSpPr bwMode="auto">
          <a:xfrm>
            <a:off x="611188" y="1989138"/>
            <a:ext cx="2514600" cy="4324351"/>
            <a:chOff x="96" y="768"/>
            <a:chExt cx="1584" cy="2724"/>
          </a:xfrm>
        </p:grpSpPr>
        <p:sp>
          <p:nvSpPr>
            <p:cNvPr id="69661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62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7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400" b="0" dirty="0">
                <a:latin typeface="Times New Roman" panose="02020503050405090304" pitchFamily="18" charset="0"/>
              </a:endParaRPr>
            </a:p>
            <a:p>
              <a:r>
                <a:rPr lang="en-US" altLang="en-US" sz="2400" b="0" dirty="0">
                  <a:latin typeface="Times New Roman" panose="02020503050405090304" pitchFamily="18" charset="0"/>
                </a:rPr>
                <a:t>New Population</a:t>
              </a:r>
              <a:endParaRPr lang="en-US" altLang="en-US" u="sng" dirty="0">
                <a:solidFill>
                  <a:srgbClr val="FFCCFF"/>
                </a:solidFill>
              </a:endParaRPr>
            </a:p>
          </p:txBody>
        </p:sp>
      </p:grpSp>
      <p:grpSp>
        <p:nvGrpSpPr>
          <p:cNvPr id="69663" name="Group 31"/>
          <p:cNvGrpSpPr/>
          <p:nvPr/>
        </p:nvGrpSpPr>
        <p:grpSpPr bwMode="auto">
          <a:xfrm>
            <a:off x="3132138" y="2205038"/>
            <a:ext cx="838200" cy="2514600"/>
            <a:chOff x="1680" y="912"/>
            <a:chExt cx="528" cy="1584"/>
          </a:xfrm>
        </p:grpSpPr>
        <p:sp>
          <p:nvSpPr>
            <p:cNvPr id="69664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  13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65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  31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66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  9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  21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69700" name="Line 68"/>
          <p:cNvSpPr>
            <a:spLocks noChangeShapeType="1"/>
          </p:cNvSpPr>
          <p:nvPr/>
        </p:nvSpPr>
        <p:spPr bwMode="auto">
          <a:xfrm flipH="1">
            <a:off x="3492500" y="2133600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9701" name="Text Box 69"/>
          <p:cNvSpPr txBox="1">
            <a:spLocks noChangeArrowheads="1"/>
          </p:cNvSpPr>
          <p:nvPr/>
        </p:nvSpPr>
        <p:spPr bwMode="auto">
          <a:xfrm>
            <a:off x="3708400" y="2133600"/>
            <a:ext cx="2087736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 dirty="0"/>
              <a:t>Selecting the best 4 individuals among both old population and offspring</a:t>
            </a:r>
            <a:endParaRPr lang="en-US" altLang="en-US" sz="2400" b="0" dirty="0"/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3492500" y="1268413"/>
            <a:ext cx="2879725" cy="8223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0"/>
              <a:t>Start the new generation by</a:t>
            </a:r>
            <a:endParaRPr lang="tr-TR" altLang="en-US" sz="2400" b="0"/>
          </a:p>
        </p:txBody>
      </p:sp>
      <p:grpSp>
        <p:nvGrpSpPr>
          <p:cNvPr id="72" name="Group 36"/>
          <p:cNvGrpSpPr/>
          <p:nvPr/>
        </p:nvGrpSpPr>
        <p:grpSpPr bwMode="auto">
          <a:xfrm>
            <a:off x="701611" y="2190729"/>
            <a:ext cx="2286000" cy="469900"/>
            <a:chOff x="144" y="912"/>
            <a:chExt cx="1440" cy="296"/>
          </a:xfrm>
        </p:grpSpPr>
        <p:sp>
          <p:nvSpPr>
            <p:cNvPr id="73" name="Text Box 37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74" name="Text Box 38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75" name="Text Box 39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76" name="Text Box 40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77" name="Text Box 41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78" name="Group 54"/>
          <p:cNvGrpSpPr/>
          <p:nvPr/>
        </p:nvGrpSpPr>
        <p:grpSpPr bwMode="auto">
          <a:xfrm>
            <a:off x="738188" y="4287838"/>
            <a:ext cx="2286000" cy="469900"/>
            <a:chOff x="768" y="864"/>
            <a:chExt cx="1440" cy="296"/>
          </a:xfrm>
        </p:grpSpPr>
        <p:sp>
          <p:nvSpPr>
            <p:cNvPr id="79" name="Text Box 55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80" name="Text Box 56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0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81" name="Text Box 57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 dirty="0">
                  <a:latin typeface="Times New Roman" panose="02020503050405090304" pitchFamily="18" charset="0"/>
                </a:rPr>
                <a:t>1</a:t>
              </a:r>
              <a:endParaRPr lang="en-US" altLang="en-US" sz="2400" b="0" dirty="0">
                <a:latin typeface="Times New Roman" panose="02020503050405090304" pitchFamily="18" charset="0"/>
              </a:endParaRPr>
            </a:p>
          </p:txBody>
        </p:sp>
        <p:sp>
          <p:nvSpPr>
            <p:cNvPr id="82" name="Text Box 58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0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83" name="Text Box 59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400" b="0">
                  <a:latin typeface="Times New Roman" panose="02020503050405090304" pitchFamily="18" charset="0"/>
                </a:rPr>
                <a:t>1</a:t>
              </a:r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9898" y="3612208"/>
            <a:ext cx="2269470" cy="2697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549487"/>
            <a:ext cx="2232248" cy="2951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6" name="图片 5" descr="截屏2025-05-07 22.26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7605"/>
            <a:ext cx="6311900" cy="1955800"/>
          </a:xfrm>
          <a:prstGeom prst="rect">
            <a:avLst/>
          </a:prstGeom>
        </p:spPr>
      </p:pic>
      <p:pic>
        <p:nvPicPr>
          <p:cNvPr id="7" name="图片 6" descr="截屏2025-05-07 22.26.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6251575"/>
            <a:ext cx="2707640" cy="4638040"/>
          </a:xfrm>
          <a:prstGeom prst="rect">
            <a:avLst/>
          </a:prstGeom>
        </p:spPr>
      </p:pic>
      <p:pic>
        <p:nvPicPr>
          <p:cNvPr id="8" name="图片 7" descr="截屏2025-05-07 22.27.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97875"/>
            <a:ext cx="5982335" cy="3604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5730" y="544195"/>
            <a:ext cx="598297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</a:t>
            </a:r>
            <a:r>
              <a:rPr lang="zh-CN" altLang="en-US"/>
              <a:t>精英选择</a:t>
            </a:r>
            <a:r>
              <a:rPr lang="en-US" altLang="zh-CN"/>
              <a:t> (Elitist Selection)</a:t>
            </a:r>
            <a:r>
              <a:rPr lang="zh-CN" altLang="en-US"/>
              <a:t>，即从旧种群</a:t>
            </a:r>
            <a:r>
              <a:rPr lang="en-US" altLang="zh-CN"/>
              <a:t> + </a:t>
            </a:r>
            <a:r>
              <a:rPr lang="zh-CN" altLang="en-US"/>
              <a:t>后代中选择最优秀的个体进入下一代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00" grpId="0" animBg="1"/>
      <p:bldP spid="69701" grpId="0"/>
      <p:bldP spid="6970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790209" cy="51125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evolution (main loop) continues until a termination criteria is met, possibly until: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 predefined maximum number of generations is exceeded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 goal is reached, for example: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sz="2700" dirty="0"/>
              <a:t> </a:t>
            </a:r>
            <a:r>
              <a:rPr lang="en-US" altLang="en-US" dirty="0"/>
              <a:t>Expected fitness is achieved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 Population converges</a:t>
            </a:r>
            <a:endParaRPr lang="en-US" altLang="en-US" sz="27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Best fitness does not change for a while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 condition is satisfied depending on a combination of above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169A-CF75-4C16-9801-D49EA3F781A9}" type="slidenum">
              <a:rPr lang="tr-TR" altLang="en-US"/>
            </a:fld>
            <a:endParaRPr lang="tr-TR" alt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Termination Criteria</a:t>
            </a:r>
            <a:endParaRPr lang="tr-T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2.28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4260"/>
            <a:ext cx="6113780" cy="4155440"/>
          </a:xfrm>
          <a:prstGeom prst="rect">
            <a:avLst/>
          </a:prstGeom>
        </p:spPr>
      </p:pic>
      <p:pic>
        <p:nvPicPr>
          <p:cNvPr id="4" name="图片 3" descr="截屏2025-05-07 22.28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0269855"/>
            <a:ext cx="5816600" cy="250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sz="2800" dirty="0"/>
              <a:t>Defined as the progression towards uniformity (individuals become alike)</a:t>
            </a:r>
            <a:endParaRPr lang="en-AU" altLang="en-US" sz="2800" dirty="0"/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Gene convergence</a:t>
            </a:r>
            <a:r>
              <a:rPr lang="en-AU" altLang="en-US" dirty="0"/>
              <a:t>: a location on a chromosome is converged when 95% of the individuals have the same gene value for that location </a:t>
            </a:r>
            <a:endParaRPr lang="en-AU" altLang="en-US" i="1" dirty="0"/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Population (Genotypic) convergence</a:t>
            </a:r>
            <a:r>
              <a:rPr lang="en-AU" altLang="en-US" dirty="0"/>
              <a:t>: a population is converged when all the genes have converged </a:t>
            </a:r>
            <a:endParaRPr lang="en-AU" altLang="en-US" dirty="0"/>
          </a:p>
          <a:p>
            <a:pPr lvl="1">
              <a:lnSpc>
                <a:spcPct val="90000"/>
              </a:lnSpc>
            </a:pPr>
            <a:r>
              <a:rPr lang="en-AU" altLang="en-US" i="1" dirty="0">
                <a:solidFill>
                  <a:srgbClr val="0000FF"/>
                </a:solidFill>
              </a:rPr>
              <a:t>Phenotypic Convergence</a:t>
            </a:r>
            <a:r>
              <a:rPr lang="en-AU" altLang="en-US" dirty="0"/>
              <a:t>: average fitness of the population approaches to the best individual in the population</a:t>
            </a:r>
            <a:endParaRPr lang="tr-T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8AF6-7216-4EDE-83E7-B74532386832}" type="slidenum">
              <a:rPr lang="tr-TR" altLang="en-US"/>
            </a:fld>
            <a:endParaRPr lang="tr-TR" alt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Convergence</a:t>
            </a:r>
            <a:endParaRPr lang="tr-T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pic>
        <p:nvPicPr>
          <p:cNvPr id="3" name="图片 2" descr="截屏2025-05-07 22.29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5661025"/>
            <a:ext cx="7429500" cy="2578100"/>
          </a:xfrm>
          <a:prstGeom prst="rect">
            <a:avLst/>
          </a:prstGeom>
        </p:spPr>
      </p:pic>
      <p:pic>
        <p:nvPicPr>
          <p:cNvPr id="4" name="图片 3" descr="截屏2025-05-07 22.29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8181975"/>
            <a:ext cx="71501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1763688" y="980728"/>
            <a:ext cx="7294265" cy="5112568"/>
          </a:xfrm>
        </p:spPr>
        <p:txBody>
          <a:bodyPr/>
          <a:lstStyle/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Randomly generate a </a:t>
            </a:r>
            <a:r>
              <a:rPr lang="en-US" altLang="en-US" sz="2000" i="1" dirty="0">
                <a:latin typeface="Gamond"/>
                <a:cs typeface="Gamond"/>
              </a:rPr>
              <a:t>population</a:t>
            </a:r>
            <a:r>
              <a:rPr lang="en-US" altLang="en-US" sz="2000" dirty="0">
                <a:latin typeface="Gamond"/>
                <a:cs typeface="Gamond"/>
              </a:rPr>
              <a:t> of candidate solutions to the problem at hand (initial generation)</a:t>
            </a:r>
            <a:endParaRPr lang="en-US" altLang="en-US" sz="2000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Evaluate how fit each solution is </a:t>
            </a:r>
            <a:endParaRPr lang="en-US" altLang="en-US" sz="2000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Copy the best solution into the best individual so far (chromosome)</a:t>
            </a:r>
            <a:endParaRPr lang="en-US" altLang="en-US" sz="2000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Generate offspring (solution) pool</a:t>
            </a:r>
            <a:endParaRPr lang="en-US" altLang="en-US" sz="2000" dirty="0">
              <a:latin typeface="Gamond"/>
              <a:cs typeface="Gamond"/>
            </a:endParaRP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Select mates for reproduction from the current population</a:t>
            </a:r>
            <a:endParaRPr lang="en-US" altLang="en-US" sz="2000" dirty="0">
              <a:latin typeface="Gamond"/>
              <a:cs typeface="Gamond"/>
            </a:endParaRP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Apply crossover on the mates with a probability of </a:t>
            </a:r>
            <a:r>
              <a:rPr lang="en-US" altLang="en-US" sz="2000" i="1" dirty="0">
                <a:latin typeface="Gamond"/>
                <a:cs typeface="Gamond"/>
              </a:rPr>
              <a:t>p</a:t>
            </a:r>
            <a:r>
              <a:rPr lang="en-US" altLang="en-US" sz="2000" i="1" baseline="-25000" dirty="0">
                <a:latin typeface="Gamond"/>
                <a:cs typeface="Gamond"/>
              </a:rPr>
              <a:t>c</a:t>
            </a:r>
            <a:r>
              <a:rPr lang="en-US" altLang="en-US" sz="2000" dirty="0">
                <a:latin typeface="Gamond"/>
                <a:cs typeface="Gamond"/>
              </a:rPr>
              <a:t>, producing offspring</a:t>
            </a:r>
            <a:endParaRPr lang="en-US" altLang="en-US" sz="2000" dirty="0">
              <a:latin typeface="Gamond"/>
              <a:cs typeface="Gamond"/>
            </a:endParaRPr>
          </a:p>
          <a:p>
            <a:pPr marL="358775" lvl="1" indent="-358775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Apply mutation on the offspring with a probability of </a:t>
            </a:r>
            <a:r>
              <a:rPr lang="en-US" altLang="en-US" sz="2000" i="1" dirty="0">
                <a:latin typeface="Gamond"/>
                <a:cs typeface="Gamond"/>
              </a:rPr>
              <a:t>p</a:t>
            </a:r>
            <a:r>
              <a:rPr lang="en-US" altLang="en-US" sz="2000" i="1" baseline="-25000" dirty="0">
                <a:latin typeface="Gamond"/>
                <a:cs typeface="Gamond"/>
              </a:rPr>
              <a:t>m</a:t>
            </a:r>
            <a:endParaRPr lang="en-US" altLang="en-US" sz="2000" i="1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Evaluate how fit each offspring (solution) is</a:t>
            </a:r>
            <a:endParaRPr lang="en-US" altLang="en-US" sz="2000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Replace offspring with the current generation </a:t>
            </a:r>
            <a:endParaRPr lang="en-US" altLang="en-US" sz="2000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Go to Step 3. until termination criteria are satisfied</a:t>
            </a:r>
            <a:endParaRPr lang="en-US" altLang="en-US" sz="2000" dirty="0">
              <a:latin typeface="Gamond"/>
              <a:cs typeface="Gamond"/>
            </a:endParaRPr>
          </a:p>
          <a:p>
            <a:pPr marL="358775" indent="-358775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000" dirty="0">
                <a:latin typeface="Gamond"/>
                <a:cs typeface="Gamond"/>
              </a:rPr>
              <a:t>Return the best individual (solution)</a:t>
            </a:r>
            <a:endParaRPr lang="en-US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E822-847B-4BC5-AE12-ECB699E9304F}" type="slidenum">
              <a:rPr lang="tr-TR" altLang="en-US"/>
            </a:fld>
            <a:endParaRPr lang="tr-TR" alt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Simple GA Algorithm - Summary</a:t>
            </a:r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/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Encoding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Initialisation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Selection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Reproduction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Replacement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Fitness function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90204" pitchFamily="34" charset="0"/>
                </a:rPr>
                <a:t>Stopping Criteria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90204" pitchFamily="34" charset="0"/>
              </a:endParaRPr>
            </a:p>
          </p:txBody>
        </p:sp>
      </p:grpSp>
      <p:pic>
        <p:nvPicPr>
          <p:cNvPr id="3" name="图片 2" descr="截屏2025-05-07 22.30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69405"/>
            <a:ext cx="6896100" cy="4889500"/>
          </a:xfrm>
          <a:prstGeom prst="rect">
            <a:avLst/>
          </a:prstGeom>
        </p:spPr>
      </p:pic>
      <p:pic>
        <p:nvPicPr>
          <p:cNvPr id="4" name="图片 3" descr="截屏2025-05-07 22.30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11494135"/>
            <a:ext cx="8458200" cy="1739900"/>
          </a:xfrm>
          <a:prstGeom prst="rect">
            <a:avLst/>
          </a:prstGeom>
        </p:spPr>
      </p:pic>
      <p:pic>
        <p:nvPicPr>
          <p:cNvPr id="14" name="图片 13" descr="截屏2025-05-07 22.30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15" y="6453505"/>
            <a:ext cx="2360295" cy="413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More Population based metaheuristics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GA Parameters and Extensions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Ant Colony Optimisation (ACO)</a:t>
            </a:r>
            <a:endParaRPr lang="en-GB" altLang="zh-CN" dirty="0">
              <a:ea typeface="宋体" pitchFamily="2" charset="-122"/>
            </a:endParaRPr>
          </a:p>
          <a:p>
            <a:pPr marL="457200" lvl="1" indent="0">
              <a:buNone/>
            </a:pPr>
            <a:endParaRPr lang="en-GB" altLang="zh-CN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323528" y="1196752"/>
            <a:ext cx="4183385" cy="481454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Needs for parallel algorithms </a:t>
            </a:r>
            <a:endParaRPr lang="en-US" sz="2000" dirty="0"/>
          </a:p>
          <a:p>
            <a:r>
              <a:rPr lang="en-US" sz="2000" dirty="0"/>
              <a:t>Hardware evolution</a:t>
            </a:r>
            <a:endParaRPr lang="en-US" sz="2000" dirty="0"/>
          </a:p>
          <a:p>
            <a:r>
              <a:rPr lang="en-US" sz="2000" dirty="0"/>
              <a:t>Many natural-inspired systems are populations based</a:t>
            </a:r>
            <a:endParaRPr lang="en-US" sz="2000" dirty="0"/>
          </a:p>
          <a:p>
            <a:pPr lvl="1"/>
            <a:r>
              <a:rPr lang="en-US" sz="2000" dirty="0"/>
              <a:t>Human, ants, bees, birds, </a:t>
            </a:r>
            <a:r>
              <a:rPr lang="en-US" sz="2000" dirty="0"/>
              <a:t>…</a:t>
            </a:r>
            <a:endParaRPr lang="en-GB" sz="2000" dirty="0"/>
          </a:p>
          <a:p>
            <a:pPr lvl="1"/>
            <a:r>
              <a:rPr lang="en-GB" sz="2000" dirty="0"/>
              <a:t>Survival of the fittest </a:t>
            </a:r>
            <a:endParaRPr lang="en-GB" sz="2000" dirty="0"/>
          </a:p>
          <a:p>
            <a:pPr lvl="1"/>
            <a:r>
              <a:rPr lang="en-GB" sz="2000" dirty="0"/>
              <a:t>Some individuals may lose the competitions but the population improves over evolution.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P-</a:t>
            </a:r>
            <a:r>
              <a:rPr lang="en-US" dirty="0" err="1"/>
              <a:t>metaheuristics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10" name="Picture 9" descr="vns-fi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60" y="1145608"/>
            <a:ext cx="1944216" cy="1111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2409" y="1110200"/>
            <a:ext cx="2102079" cy="95311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6200000">
            <a:off x="6321053" y="1389226"/>
            <a:ext cx="377546" cy="3950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215158" y="4243033"/>
            <a:ext cx="3168353" cy="2088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978" y="2372211"/>
            <a:ext cx="2710758" cy="1770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11730" y="35731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适者生存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9750" y="9804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zh-CN" altLang="en-US"/>
              <a:t>原启发式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1"/>
          </p:nvPr>
        </p:nvSpPr>
        <p:spPr>
          <a:xfrm>
            <a:off x="4716016" y="1196752"/>
            <a:ext cx="4183385" cy="4814540"/>
          </a:xfrm>
        </p:spPr>
        <p:txBody>
          <a:bodyPr/>
          <a:lstStyle/>
          <a:p>
            <a:r>
              <a:rPr lang="en-US" sz="2000" dirty="0"/>
              <a:t>Natural selection examples</a:t>
            </a:r>
            <a:endParaRPr lang="en-US" dirty="0"/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lvl="1"/>
            <a:endParaRPr lang="en-US" sz="1600" dirty="0">
              <a:hlinkClick r:id="rId1"/>
            </a:endParaRPr>
          </a:p>
          <a:p>
            <a:pPr marL="457200" lvl="1" indent="0">
              <a:buNone/>
            </a:pPr>
            <a:endParaRPr lang="en-US" sz="1600" dirty="0">
              <a:hlinkClick r:id="rId1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sz="quarter" idx="2"/>
          </p:nvPr>
        </p:nvSpPr>
        <p:spPr>
          <a:xfrm>
            <a:off x="251520" y="1196752"/>
            <a:ext cx="4125913" cy="4824536"/>
          </a:xfrm>
        </p:spPr>
        <p:txBody>
          <a:bodyPr/>
          <a:lstStyle/>
          <a:p>
            <a:r>
              <a:rPr lang="en-US" altLang="en-US" sz="2000" dirty="0"/>
              <a:t>Nature as a Problem Solver: 4.55 Billion years of evolution can’t be wrong. </a:t>
            </a:r>
            <a:endParaRPr lang="en-US" altLang="en-US" sz="2000" dirty="0"/>
          </a:p>
          <a:p>
            <a:r>
              <a:rPr lang="en-US" altLang="en-US" sz="2000" dirty="0"/>
              <a:t>Beauty-of-nature argument: Complexity, robustness, efficiency achieved in </a:t>
            </a:r>
            <a:r>
              <a:rPr lang="en-US" altLang="en-US" sz="2000" i="1" dirty="0"/>
              <a:t>short</a:t>
            </a:r>
            <a:r>
              <a:rPr lang="en-US" altLang="en-US" sz="2000" dirty="0"/>
              <a:t> time in nature. </a:t>
            </a:r>
            <a:endParaRPr lang="en-US" altLang="en-US" sz="2000" dirty="0"/>
          </a:p>
          <a:p>
            <a:r>
              <a:rPr lang="en-US" altLang="en-US" sz="2000" dirty="0"/>
              <a:t>Can we solve complex problems as quickly and reliably on a computer?</a:t>
            </a:r>
            <a:endParaRPr lang="tr-T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</a:fld>
            <a:endParaRPr lang="tr-TR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Natural Evolution</a:t>
            </a:r>
            <a:endParaRPr lang="tr-TR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076056" y="3717032"/>
            <a:ext cx="3888432" cy="1440160"/>
            <a:chOff x="1842698" y="4703528"/>
            <a:chExt cx="4457494" cy="1544924"/>
          </a:xfrm>
        </p:grpSpPr>
        <p:pic>
          <p:nvPicPr>
            <p:cNvPr id="5" name="Picture 7" descr="n1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78854" y="4703528"/>
              <a:ext cx="2353816" cy="1113245"/>
            </a:xfrm>
            <a:prstGeom prst="rect">
              <a:avLst/>
            </a:prstGeom>
            <a:noFill/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842698" y="5207595"/>
              <a:ext cx="1472312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panose="020B0604020202090204" pitchFamily="34" charset="0"/>
                </a:rPr>
                <a:t>Stem</a:t>
              </a:r>
              <a:r>
                <a:rPr lang="en-US" altLang="en-US" sz="24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endParaRPr lang="en-US" altLang="en-US" dirty="0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200399" y="5786787"/>
              <a:ext cx="1371601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panose="020B0604020202090204" pitchFamily="34" charset="0"/>
                </a:rPr>
                <a:t>Bamboo</a:t>
              </a:r>
              <a:r>
                <a:rPr lang="en-US" altLang="en-US" sz="24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endParaRPr lang="en-US" altLang="en-US" dirty="0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945248" y="4952895"/>
              <a:ext cx="1354944" cy="7386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dirty="0">
                  <a:cs typeface="Arial" panose="020B0604020202090204" pitchFamily="34" charset="0"/>
                </a:rPr>
                <a:t>Insect Trachea</a:t>
              </a:r>
              <a:r>
                <a:rPr lang="en-US" altLang="en-US" sz="2200" dirty="0">
                  <a:cs typeface="Arial" panose="020B0604020202090204" pitchFamily="34" charset="0"/>
                </a:rPr>
                <a:t> </a:t>
              </a:r>
              <a:endParaRPr lang="en-US" alt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16832"/>
            <a:ext cx="1832902" cy="1519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56924" y="3284984"/>
            <a:ext cx="143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COVID-19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442411"/>
            <a:ext cx="6912768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YouTube: </a:t>
            </a:r>
            <a:r>
              <a:rPr lang="en-US" sz="2000" b="1" dirty="0">
                <a:solidFill>
                  <a:srgbClr val="FF0000"/>
                </a:solidFill>
                <a:hlinkClick r:id="rId4"/>
              </a:rPr>
              <a:t>What is natural evolution?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dirty="0"/>
              <a:t>by Stated Clearly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6383" y="2010692"/>
            <a:ext cx="1738105" cy="1172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DNAs, Chromosomes, and Human</a:t>
            </a:r>
            <a:endParaRPr lang="en-US" dirty="0"/>
          </a:p>
        </p:txBody>
      </p:sp>
      <p:sp>
        <p:nvSpPr>
          <p:cNvPr id="9" name="Triangle 8"/>
          <p:cNvSpPr/>
          <p:nvPr/>
        </p:nvSpPr>
        <p:spPr>
          <a:xfrm rot="10800000">
            <a:off x="984274" y="3375529"/>
            <a:ext cx="596384" cy="671058"/>
          </a:xfrm>
          <a:prstGeom prst="triangle">
            <a:avLst>
              <a:gd name="adj" fmla="val 51685"/>
            </a:avLst>
          </a:prstGeom>
          <a:solidFill>
            <a:schemeClr val="accent3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406" y="50624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Tissues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94855" y="507049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6338566" y="4046587"/>
            <a:ext cx="1508918" cy="1508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611560" y="1484784"/>
            <a:ext cx="7703186" cy="21048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5538" y="4054049"/>
            <a:ext cx="2474933" cy="1070614"/>
            <a:chOff x="425538" y="4054049"/>
            <a:chExt cx="2474933" cy="1070614"/>
          </a:xfrm>
        </p:grpSpPr>
        <p:sp>
          <p:nvSpPr>
            <p:cNvPr id="15" name="Triangle 14"/>
            <p:cNvSpPr/>
            <p:nvPr/>
          </p:nvSpPr>
          <p:spPr>
            <a:xfrm rot="5400000">
              <a:off x="2158738" y="4142229"/>
              <a:ext cx="596384" cy="887082"/>
            </a:xfrm>
            <a:prstGeom prst="triangle">
              <a:avLst>
                <a:gd name="adj" fmla="val 51685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38" y="4054049"/>
              <a:ext cx="1720474" cy="1063443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425538" y="4054049"/>
              <a:ext cx="1720474" cy="107061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73695" y="4086577"/>
            <a:ext cx="3264871" cy="1000941"/>
            <a:chOff x="3073695" y="4086577"/>
            <a:chExt cx="3264871" cy="1000941"/>
          </a:xfrm>
        </p:grpSpPr>
        <p:sp>
          <p:nvSpPr>
            <p:cNvPr id="16" name="Triangle 15"/>
            <p:cNvSpPr/>
            <p:nvPr/>
          </p:nvSpPr>
          <p:spPr>
            <a:xfrm rot="5400000">
              <a:off x="5632837" y="4169255"/>
              <a:ext cx="596384" cy="815074"/>
            </a:xfrm>
            <a:prstGeom prst="triangle">
              <a:avLst>
                <a:gd name="adj" fmla="val 51685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695" y="4086578"/>
              <a:ext cx="2722441" cy="980429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3099374" y="4086577"/>
              <a:ext cx="2696762" cy="100094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041" y="589334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Stated Clearly®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8312" y="1052736"/>
            <a:ext cx="8352159" cy="5112568"/>
          </a:xfrm>
        </p:spPr>
        <p:txBody>
          <a:bodyPr/>
          <a:lstStyle/>
          <a:p>
            <a:pPr marL="224155" indent="-224155"/>
            <a:r>
              <a:rPr lang="en-US" sz="1800" dirty="0">
                <a:solidFill>
                  <a:schemeClr val="accent6"/>
                </a:solidFill>
                <a:highlight>
                  <a:srgbClr val="FFFF00"/>
                </a:highlight>
              </a:rPr>
              <a:t>Genetic Algorithm</a:t>
            </a:r>
            <a:r>
              <a:rPr lang="en-US" sz="1800" dirty="0">
                <a:solidFill>
                  <a:schemeClr val="accent6"/>
                </a:solidFill>
              </a:rPr>
              <a:t>  </a:t>
            </a:r>
            <a:endParaRPr lang="en-US" sz="1800" dirty="0">
              <a:solidFill>
                <a:schemeClr val="accent6"/>
              </a:solidFill>
            </a:endParaRPr>
          </a:p>
          <a:p>
            <a:pPr marL="624205" lvl="1" indent="-224155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</a:rPr>
              <a:t>Bit string encoding</a:t>
            </a:r>
            <a:endParaRPr lang="en-US" sz="1400" dirty="0">
              <a:solidFill>
                <a:schemeClr val="tx1"/>
              </a:solidFill>
            </a:endParaRPr>
          </a:p>
          <a:p>
            <a:pPr marL="624205" lvl="1" indent="-224155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</a:rPr>
              <a:t>Most widely used</a:t>
            </a:r>
            <a:endParaRPr lang="en-US" sz="1400" dirty="0">
              <a:solidFill>
                <a:schemeClr val="tx1"/>
              </a:solidFill>
            </a:endParaRPr>
          </a:p>
          <a:p>
            <a:pPr marL="624205" lvl="1" indent="-224155">
              <a:spcBef>
                <a:spcPts val="40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 marL="224155" indent="-224155"/>
            <a:r>
              <a:rPr lang="en-US" sz="1800" dirty="0">
                <a:solidFill>
                  <a:schemeClr val="accent6"/>
                </a:solidFill>
                <a:highlight>
                  <a:srgbClr val="FFFF00"/>
                </a:highlight>
              </a:rPr>
              <a:t>Genetic Programming</a:t>
            </a:r>
            <a:endParaRPr lang="en-US" sz="1800" dirty="0">
              <a:solidFill>
                <a:schemeClr val="accent6"/>
              </a:solidFill>
            </a:endParaRPr>
          </a:p>
          <a:p>
            <a:pPr marL="624205" lvl="1" indent="-224155">
              <a:spcBef>
                <a:spcPts val="400"/>
              </a:spcBef>
            </a:pPr>
            <a:r>
              <a:rPr lang="en-AU" altLang="en-US" sz="1400" dirty="0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Evolves computer programs in tree form</a:t>
            </a:r>
            <a:endParaRPr lang="en-AU" altLang="en-US" sz="1400" dirty="0">
              <a:solidFill>
                <a:schemeClr val="tx1"/>
              </a:solidFill>
              <a:ea typeface="Verdana" panose="020B0804030504040204" pitchFamily="34" charset="0"/>
              <a:cs typeface="Verdana" panose="020B0804030504040204" pitchFamily="34" charset="0"/>
            </a:endParaRPr>
          </a:p>
          <a:p>
            <a:pPr marL="624205" lvl="1" indent="-224155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Gene Expression Programming (computer programs of different sizes are encoded in linear chromosomes of fixed length)</a:t>
            </a:r>
            <a:endParaRPr lang="en-US" sz="1400" dirty="0">
              <a:solidFill>
                <a:schemeClr val="tx1"/>
              </a:solidFill>
              <a:ea typeface="Verdana" panose="020B0804030504040204" pitchFamily="34" charset="0"/>
              <a:cs typeface="Verdana" panose="020B0804030504040204" pitchFamily="34" charset="0"/>
            </a:endParaRPr>
          </a:p>
          <a:p>
            <a:pPr marL="624205" lvl="1" indent="-224155"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Grammatical Evolution (evolves solutions </a:t>
            </a:r>
            <a:r>
              <a:rPr lang="en-US" sz="1400" dirty="0" err="1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wrt</a:t>
            </a:r>
            <a:r>
              <a:rPr lang="en-US" sz="1400" dirty="0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 a specified grammar)  Ryan, Collins and O'Neill 1998</a:t>
            </a:r>
            <a:endParaRPr lang="en-US" sz="1800" dirty="0">
              <a:solidFill>
                <a:schemeClr val="accent6"/>
              </a:solidFill>
            </a:endParaRPr>
          </a:p>
          <a:p>
            <a:pPr marL="224155" indent="-224155"/>
            <a:r>
              <a:rPr lang="en-US" sz="1800" dirty="0">
                <a:solidFill>
                  <a:schemeClr val="accent6"/>
                </a:solidFill>
                <a:highlight>
                  <a:srgbClr val="FFFF00"/>
                </a:highlight>
              </a:rPr>
              <a:t>Evolutionary Strategy</a:t>
            </a:r>
            <a:endParaRPr lang="en-US" sz="1800" dirty="0">
              <a:solidFill>
                <a:schemeClr val="accent6"/>
              </a:solidFill>
              <a:highlight>
                <a:srgbClr val="FFFF00"/>
              </a:highlight>
            </a:endParaRPr>
          </a:p>
          <a:p>
            <a:pPr marL="624205" lvl="1" indent="-224155"/>
            <a:r>
              <a:rPr lang="en-US" sz="1400" dirty="0">
                <a:solidFill>
                  <a:schemeClr val="tx1"/>
                </a:solidFill>
              </a:rPr>
              <a:t>Vectors of real numbers, mostly mutation only</a:t>
            </a:r>
            <a:endParaRPr lang="en-US" sz="1400" dirty="0">
              <a:solidFill>
                <a:schemeClr val="tx1"/>
              </a:solidFill>
            </a:endParaRPr>
          </a:p>
          <a:p>
            <a:pPr marL="624205" lvl="1" indent="-224155"/>
            <a:r>
              <a:rPr lang="en-US" sz="1400" dirty="0">
                <a:solidFill>
                  <a:schemeClr val="tx1"/>
                </a:solidFill>
              </a:rPr>
              <a:t>Selection is based on fitness rankings, not on the actual fitness values. </a:t>
            </a:r>
            <a:endParaRPr lang="en-US" sz="1800" dirty="0">
              <a:solidFill>
                <a:schemeClr val="tx1"/>
              </a:solidFill>
            </a:endParaRPr>
          </a:p>
          <a:p>
            <a:pPr marL="224155" indent="-224155"/>
            <a:r>
              <a:rPr lang="en-US" sz="1800" dirty="0">
                <a:solidFill>
                  <a:schemeClr val="accent6"/>
                </a:solidFill>
                <a:highlight>
                  <a:srgbClr val="FFFF00"/>
                </a:highlight>
              </a:rPr>
              <a:t>Differential Evolution</a:t>
            </a:r>
            <a:endParaRPr lang="en-US" sz="1800" dirty="0">
              <a:solidFill>
                <a:schemeClr val="accent6"/>
              </a:solidFill>
              <a:highlight>
                <a:srgbClr val="FFFF00"/>
              </a:highlight>
            </a:endParaRPr>
          </a:p>
          <a:p>
            <a:pPr marL="624205" lvl="1" indent="-224155"/>
            <a:r>
              <a:rPr lang="en-US" sz="1400" kern="1200" dirty="0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Based on vector differences</a:t>
            </a:r>
            <a:endParaRPr lang="en-US" sz="1400" kern="1200" dirty="0">
              <a:solidFill>
                <a:schemeClr val="tx1"/>
              </a:solidFill>
              <a:ea typeface="Verdana" panose="020B0804030504040204" pitchFamily="34" charset="0"/>
              <a:cs typeface="Verdana" panose="020B0804030504040204" pitchFamily="34" charset="0"/>
            </a:endParaRPr>
          </a:p>
          <a:p>
            <a:pPr marL="624205" lvl="1" indent="-224155"/>
            <a:r>
              <a:rPr lang="en-US" sz="1400" kern="1200" dirty="0">
                <a:solidFill>
                  <a:schemeClr val="tx1"/>
                </a:solidFill>
                <a:ea typeface="Verdana" panose="020B0804030504040204" pitchFamily="34" charset="0"/>
                <a:cs typeface="Verdana" panose="020B0804030504040204" pitchFamily="34" charset="0"/>
              </a:rPr>
              <a:t>Primarily suited for numerical optimization problems with objective functions that are non-continuous, non-linear and noisy and flat.</a:t>
            </a:r>
            <a:endParaRPr lang="en-US" sz="1400" kern="1200" dirty="0">
              <a:solidFill>
                <a:schemeClr val="tx1"/>
              </a:solidFill>
              <a:ea typeface="Verdana" panose="020B0804030504040204" pitchFamily="34" charset="0"/>
              <a:cs typeface="Verdana" panose="020B0804030504040204" pitchFamily="34" charset="0"/>
            </a:endParaRPr>
          </a:p>
          <a:p>
            <a:pPr marL="624205" lvl="1" indent="-224155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67744" y="6361648"/>
            <a:ext cx="5040312" cy="476250"/>
          </a:xfrm>
        </p:spPr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Evolutionary Algorithms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1536" y="1068251"/>
            <a:ext cx="4165525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[J.H. Holland. 1975. Adaptation in Natural and Artificial Systems. University of Michigan Press]</a:t>
            </a:r>
            <a:endParaRPr lang="en-US" sz="11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86416" y="2206997"/>
            <a:ext cx="4464496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[LJ </a:t>
            </a:r>
            <a:r>
              <a:rPr lang="en-US" sz="1100" b="1" dirty="0" err="1"/>
              <a:t>Fogel</a:t>
            </a:r>
            <a:r>
              <a:rPr lang="en-US" sz="1100" b="1" dirty="0"/>
              <a:t>, AJ Owens, MJ Walsh, 1966. Artificial intelligence through simulated evolution. John Wiley]</a:t>
            </a:r>
            <a:endParaRPr lang="en-US" sz="11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79912" y="3861048"/>
            <a:ext cx="5112567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[I </a:t>
            </a:r>
            <a:r>
              <a:rPr lang="en-US" sz="1100" b="1" dirty="0" err="1"/>
              <a:t>Rechenberg</a:t>
            </a:r>
            <a:r>
              <a:rPr lang="en-US" sz="1100" b="1" dirty="0"/>
              <a:t> (1971): </a:t>
            </a:r>
            <a:r>
              <a:rPr lang="en-US" sz="1100" b="1" dirty="0" err="1"/>
              <a:t>Evolutionsstrategie</a:t>
            </a:r>
            <a:r>
              <a:rPr lang="en-US" sz="1100" b="1" dirty="0"/>
              <a:t> – </a:t>
            </a:r>
            <a:r>
              <a:rPr lang="en-US" sz="1100" b="1" dirty="0" err="1"/>
              <a:t>Optimierung</a:t>
            </a:r>
            <a:r>
              <a:rPr lang="en-US" sz="1100" b="1" dirty="0"/>
              <a:t> </a:t>
            </a:r>
            <a:r>
              <a:rPr lang="en-US" sz="1100" b="1" dirty="0" err="1"/>
              <a:t>technischer</a:t>
            </a:r>
            <a:r>
              <a:rPr lang="en-US" sz="1100" b="1" dirty="0"/>
              <a:t> </a:t>
            </a:r>
            <a:r>
              <a:rPr lang="en-US" sz="1100" b="1" dirty="0" err="1"/>
              <a:t>Systeme</a:t>
            </a:r>
            <a:r>
              <a:rPr lang="en-US" sz="1100" b="1" dirty="0"/>
              <a:t> </a:t>
            </a:r>
            <a:r>
              <a:rPr lang="en-US" sz="1100" b="1" dirty="0" err="1"/>
              <a:t>nach</a:t>
            </a:r>
            <a:r>
              <a:rPr lang="en-US" sz="1100" b="1" dirty="0"/>
              <a:t> </a:t>
            </a:r>
            <a:r>
              <a:rPr lang="en-US" sz="1100" b="1" dirty="0" err="1"/>
              <a:t>Prinzipien</a:t>
            </a:r>
            <a:r>
              <a:rPr lang="en-US" sz="1100" b="1" dirty="0"/>
              <a:t> der </a:t>
            </a:r>
            <a:r>
              <a:rPr lang="en-US" sz="1100" b="1" dirty="0" err="1"/>
              <a:t>biologischen</a:t>
            </a:r>
            <a:r>
              <a:rPr lang="en-US" sz="1100" b="1" dirty="0"/>
              <a:t> Evolution (PhD thesis). </a:t>
            </a:r>
            <a:endParaRPr lang="en-US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63888" y="5013176"/>
            <a:ext cx="536395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[R </a:t>
            </a:r>
            <a:r>
              <a:rPr lang="en-US" sz="1100" b="1" dirty="0" err="1"/>
              <a:t>Storn</a:t>
            </a:r>
            <a:r>
              <a:rPr lang="en-US" sz="1100" b="1" dirty="0"/>
              <a:t> and K Price. (1997). "Differential evolution - a simple and efficient heuristic for global optimization over continuous spaces". Journal of Global Optimization. 11: 341–359</a:t>
            </a:r>
            <a:endParaRPr lang="en-US" sz="11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353702" y="973100"/>
            <a:ext cx="1790298" cy="1255627"/>
            <a:chOff x="7174190" y="2248761"/>
            <a:chExt cx="1872208" cy="15058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31067" y="2248761"/>
              <a:ext cx="1264589" cy="118736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174190" y="3440882"/>
              <a:ext cx="1872208" cy="313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/>
                <a:t>John Holland (1929-2015)</a:t>
              </a:r>
              <a:endParaRPr lang="en-US" sz="1100" b="1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Components of EAs</a:t>
            </a:r>
            <a:endParaRPr lang="en-US" dirty="0"/>
          </a:p>
        </p:txBody>
      </p:sp>
      <p:pic>
        <p:nvPicPr>
          <p:cNvPr id="44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1" cstate="print"/>
          <a:srcRect t="-1" r="-135" b="-1236"/>
          <a:stretch>
            <a:fillRect/>
          </a:stretch>
        </p:blipFill>
        <p:spPr>
          <a:xfrm>
            <a:off x="457200" y="2146846"/>
            <a:ext cx="8229600" cy="2952328"/>
          </a:xfrm>
        </p:spPr>
      </p:pic>
      <p:pic>
        <p:nvPicPr>
          <p:cNvPr id="2" name="图片 1" descr="截屏2025-05-07 19.09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557020"/>
            <a:ext cx="1663700" cy="808990"/>
          </a:xfrm>
          <a:prstGeom prst="rect">
            <a:avLst/>
          </a:prstGeom>
        </p:spPr>
      </p:pic>
      <p:pic>
        <p:nvPicPr>
          <p:cNvPr id="3" name="图片 2" descr="截屏2025-05-07 19.09.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75" y="1340485"/>
            <a:ext cx="3528060" cy="896620"/>
          </a:xfrm>
          <a:prstGeom prst="rect">
            <a:avLst/>
          </a:prstGeom>
        </p:spPr>
      </p:pic>
      <p:pic>
        <p:nvPicPr>
          <p:cNvPr id="6" name="图片 5" descr="截屏2025-05-07 19.09.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30" y="3319780"/>
            <a:ext cx="3881755" cy="672465"/>
          </a:xfrm>
          <a:prstGeom prst="rect">
            <a:avLst/>
          </a:prstGeom>
        </p:spPr>
      </p:pic>
      <p:pic>
        <p:nvPicPr>
          <p:cNvPr id="8" name="图片 7" descr="截屏2025-05-07 19.10.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4794250"/>
            <a:ext cx="3072765" cy="9417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5650" y="5805805"/>
            <a:ext cx="6836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这个流程体现了</a:t>
            </a:r>
            <a:r>
              <a:rPr lang="en-US" altLang="zh-CN"/>
              <a:t>“</a:t>
            </a:r>
            <a:r>
              <a:rPr lang="zh-CN" altLang="en-US"/>
              <a:t>选择</a:t>
            </a:r>
            <a:r>
              <a:rPr lang="en-US" altLang="zh-CN"/>
              <a:t>-</a:t>
            </a:r>
            <a:r>
              <a:rPr lang="zh-CN" altLang="en-US"/>
              <a:t>遗传</a:t>
            </a:r>
            <a:r>
              <a:rPr lang="en-US" altLang="zh-CN"/>
              <a:t>-</a:t>
            </a:r>
            <a:r>
              <a:rPr lang="zh-CN" altLang="en-US"/>
              <a:t>更新</a:t>
            </a:r>
            <a:r>
              <a:rPr lang="en-US" altLang="zh-CN"/>
              <a:t>”</a:t>
            </a:r>
            <a:r>
              <a:rPr lang="zh-CN" altLang="en-US"/>
              <a:t>的核心思想，适用于遗传算法（</a:t>
            </a:r>
            <a:r>
              <a:rPr lang="en-US" altLang="zh-CN"/>
              <a:t>GA</a:t>
            </a:r>
            <a:r>
              <a:rPr lang="zh-CN" altLang="en-US"/>
              <a:t>）、差分进化（</a:t>
            </a:r>
            <a:r>
              <a:rPr lang="en-US" altLang="zh-CN"/>
              <a:t>DE</a:t>
            </a:r>
            <a:r>
              <a:rPr lang="zh-CN" altLang="en-US"/>
              <a:t>）等多个进化类算法。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t="-6034" b="-6034"/>
          <a:stretch>
            <a:fillRect/>
          </a:stretch>
        </p:blipFill>
        <p:spPr>
          <a:xfrm>
            <a:off x="550124" y="2916474"/>
            <a:ext cx="5164200" cy="3208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Optimisation</a:t>
            </a:r>
            <a:r>
              <a:rPr lang="en-US" dirty="0"/>
              <a:t>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468313" y="1052737"/>
                <a:ext cx="5327823" cy="165618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rgbClr val="000000"/>
                    </a:solidFill>
                    <a:latin typeface="Verdana" panose="020B0804030504040204" pitchFamily="34" charset="0"/>
                    <a:ea typeface="+mn-ea"/>
                    <a:cs typeface="Verdana" panose="020B0804030504040204"/>
                  </a:defRPr>
                </a:lvl1pPr>
                <a:lvl2pPr marL="742950" indent="-28575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–"/>
                  <a:defRPr sz="2400">
                    <a:solidFill>
                      <a:srgbClr val="000000"/>
                    </a:solidFill>
                    <a:latin typeface="Verdana" panose="020B0804030504040204" pitchFamily="34" charset="0"/>
                    <a:cs typeface="Verdana" panose="020B0804030504040204"/>
                  </a:defRPr>
                </a:lvl2pPr>
                <a:lvl3pPr marL="11430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rgbClr val="000000"/>
                    </a:solidFill>
                    <a:latin typeface="Verdana" panose="020B0804030504040204" pitchFamily="34" charset="0"/>
                    <a:cs typeface="Verdana" panose="020B0804030504040204"/>
                  </a:defRPr>
                </a:lvl3pPr>
                <a:lvl4pPr marL="16002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–"/>
                  <a:defRPr sz="1800" b="1">
                    <a:solidFill>
                      <a:srgbClr val="000000"/>
                    </a:solidFill>
                    <a:latin typeface="Verdana" panose="020B0804030504040204" pitchFamily="34" charset="0"/>
                    <a:cs typeface="Verdana" panose="020B0804030504040204"/>
                  </a:defRPr>
                </a:lvl4pPr>
                <a:lvl5pPr marL="2057400" indent="-228600" algn="l" rtl="0" eaLnBrk="0" fontAlgn="base" hangingPunct="0">
                  <a:spcBef>
                    <a:spcPts val="1000"/>
                  </a:spcBef>
                  <a:spcAft>
                    <a:spcPct val="0"/>
                  </a:spcAft>
                  <a:buChar char="»"/>
                  <a:defRPr sz="1800">
                    <a:solidFill>
                      <a:srgbClr val="000000"/>
                    </a:solidFill>
                    <a:latin typeface="Verdana" panose="020B0804030504040204" pitchFamily="34" charset="0"/>
                    <a:cs typeface="Verdana" panose="020B0804030504040204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tr-TR" altLang="en-US" sz="2000" kern="0" dirty="0">
                    <a:latin typeface="Gamond"/>
                    <a:cs typeface="Gamond"/>
                  </a:rPr>
                  <a:t>For an </a:t>
                </a:r>
                <a:r>
                  <a:rPr lang="tr-TR" altLang="en-US" sz="2000" kern="0" dirty="0" err="1">
                    <a:latin typeface="Gamond"/>
                    <a:cs typeface="Gamond"/>
                  </a:rPr>
                  <a:t>optimisation</a:t>
                </a:r>
                <a:r>
                  <a:rPr lang="tr-TR" altLang="en-US" sz="2000" kern="0" dirty="0">
                    <a:latin typeface="Gamond"/>
                    <a:cs typeface="Gamond"/>
                  </a:rPr>
                  <a:t> problem as </a:t>
                </a:r>
                <a:r>
                  <a:rPr lang="tr-TR" altLang="en-US" sz="2000" kern="0" dirty="0" err="1">
                    <a:latin typeface="Gamond"/>
                    <a:cs typeface="Gamond"/>
                  </a:rPr>
                  <a:t>follows</a:t>
                </a:r>
                <a:r>
                  <a:rPr lang="tr-TR" altLang="en-US" sz="2000" kern="0" dirty="0">
                    <a:latin typeface="Gamond"/>
                    <a:cs typeface="Gamond"/>
                  </a:rPr>
                  <a:t>:</a:t>
                </a:r>
                <a:endParaRPr lang="tr-TR" altLang="en-US" sz="2000" kern="0" dirty="0">
                  <a:latin typeface="Gamond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altLang="en-US" sz="2000" b="1" i="1" kern="0" dirty="0">
                  <a:latin typeface="Cambria Math" panose="02040503050406030204" pitchFamily="18" charset="0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000" b="0" i="0" kern="0" smtClean="0">
                          <a:latin typeface="Cambria Math" panose="02040503050406030204" pitchFamily="18" charset="0"/>
                          <a:cs typeface="Gamond"/>
                        </a:rPr>
                        <m:t>max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             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𝑓</m:t>
                      </m:r>
                      <m:d>
                        <m:d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</m:ctrlPr>
                        </m:dPr>
                        <m:e>
                          <m:r>
                            <a:rPr lang="en-US" altLang="en-US" sz="2000" b="1" i="0" kern="0" smtClean="0">
                              <a:latin typeface="Cambria Math" panose="02040503050406030204" pitchFamily="18" charset="0"/>
                              <a:cs typeface="Gamond"/>
                            </a:rPr>
                            <m:t>𝐱</m:t>
                          </m:r>
                        </m:e>
                      </m:d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=</m:t>
                      </m:r>
                      <m:r>
                        <a:rPr lang="en-US" altLang="en-US" sz="2000" b="0" i="1" kern="0" smtClean="0">
                          <a:latin typeface="Cambria Math" panose="02040503050406030204" pitchFamily="18" charset="0"/>
                          <a:cs typeface="Gamond"/>
                        </a:rPr>
                        <m:t>𝑓</m:t>
                      </m:r>
                      <m:d>
                        <m:d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cs typeface="Gamond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kern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en-US" sz="2000" b="0" kern="0" dirty="0">
                  <a:latin typeface="Gamond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tr-TR" altLang="en-US" sz="2000" b="0" kern="0" dirty="0" err="1">
                    <a:latin typeface="Gamond"/>
                    <a:cs typeface="Gamond"/>
                  </a:rPr>
                  <a:t>s.t</a:t>
                </a:r>
                <a:r>
                  <a:rPr lang="tr-TR" altLang="en-US" sz="2000" b="0" kern="0" dirty="0">
                    <a:latin typeface="Gamond"/>
                    <a:cs typeface="Gamond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en-US" sz="2000" b="0" i="0" kern="0" smtClean="0">
                        <a:latin typeface="Cambria Math" panose="02040503050406030204" pitchFamily="18" charset="0"/>
                        <a:cs typeface="Gamond"/>
                      </a:rPr>
                      <m:t>              </m:t>
                    </m:r>
                    <m:r>
                      <a:rPr lang="en-US" altLang="en-US" sz="2000" b="0" i="1" kern="0" smtClean="0">
                        <a:latin typeface="Cambria Math" panose="02040503050406030204" pitchFamily="18" charset="0"/>
                        <a:cs typeface="Gamond"/>
                      </a:rPr>
                      <m:t>𝑔</m:t>
                    </m:r>
                    <m:d>
                      <m:dPr>
                        <m:ctrlPr>
                          <a:rPr lang="en-US" altLang="en-US" sz="2000" b="0" i="1" kern="0" smtClean="0">
                            <a:latin typeface="Cambria Math" panose="02040503050406030204" pitchFamily="18" charset="0"/>
                            <a:cs typeface="Gamond"/>
                          </a:rPr>
                        </m:ctrlPr>
                      </m:dPr>
                      <m:e>
                        <m:r>
                          <a:rPr lang="en-US" altLang="en-US" sz="2000" b="1" i="0" kern="0" smtClean="0">
                            <a:latin typeface="Cambria Math" panose="02040503050406030204" pitchFamily="18" charset="0"/>
                            <a:cs typeface="Gamond"/>
                          </a:rPr>
                          <m:t>𝐱</m:t>
                        </m:r>
                      </m:e>
                    </m:d>
                    <m:r>
                      <a:rPr lang="en-US" alt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≤</m:t>
                    </m:r>
                    <m:r>
                      <a:rPr lang="en-US" altLang="en-US" sz="20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𝐛</m:t>
                    </m:r>
                  </m:oMath>
                </a14:m>
                <a:endParaRPr lang="tr-TR" altLang="en-US" sz="2000" kern="0" dirty="0">
                  <a:latin typeface="Gamond"/>
                  <a:ea typeface="Cambria Math" panose="02040503050406030204" pitchFamily="18" charset="0"/>
                  <a:cs typeface="Gamond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altLang="en-US" sz="2000" b="1" kern="0" dirty="0">
                    <a:ea typeface="Cambria Math" panose="02040503050406030204" pitchFamily="18" charset="0"/>
                    <a:cs typeface="Gamond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en-US" sz="20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𝐱</m:t>
                    </m:r>
                    <m:r>
                      <a:rPr lang="en-US" alt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amond"/>
                      </a:rPr>
                      <m:t>∈</m:t>
                    </m:r>
                    <m:sSup>
                      <m:sSupPr>
                        <m:ctrlPr>
                          <a:rPr lang="en-US" alt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en-US" sz="2000" b="0" kern="0" dirty="0">
                  <a:latin typeface="Gamond"/>
                  <a:ea typeface="Cambria Math" panose="02040503050406030204" pitchFamily="18" charset="0"/>
                  <a:cs typeface="Gamond"/>
                </a:endParaRPr>
              </a:p>
            </p:txBody>
          </p:sp>
        </mc:Choice>
        <mc:Fallback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1052737"/>
                <a:ext cx="5327823" cy="1656183"/>
              </a:xfrm>
              <a:prstGeom prst="rect">
                <a:avLst/>
              </a:prstGeom>
              <a:blipFill rotWithShape="1">
                <a:blip r:embed="rId2"/>
                <a:stretch>
                  <a:fillRect l="-6" t="-109" r="9" b="-693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74379" y="1164254"/>
            <a:ext cx="2798513" cy="5130185"/>
            <a:chOff x="6074379" y="1164254"/>
            <a:chExt cx="2798513" cy="51301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8095" y="1502937"/>
              <a:ext cx="2592288" cy="232391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98095" y="116425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 Chromosomes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074379" y="3930241"/>
              <a:ext cx="2798513" cy="2058549"/>
              <a:chOff x="6012160" y="3674707"/>
              <a:chExt cx="2545998" cy="186210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12160" y="3676632"/>
                <a:ext cx="861804" cy="186017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10274" y="3674707"/>
                <a:ext cx="1747884" cy="1860178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6300192" y="5986662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Adapted from Stated Clearly®</a:t>
              </a:r>
              <a:endParaRPr lang="en-US" sz="1400" dirty="0"/>
            </a:p>
          </p:txBody>
        </p:sp>
      </p:grpSp>
      <p:pic>
        <p:nvPicPr>
          <p:cNvPr id="14" name="图片 13" descr="截屏2025-05-07 19.11.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635" y="1268730"/>
            <a:ext cx="1447800" cy="1828800"/>
          </a:xfrm>
          <a:prstGeom prst="rect">
            <a:avLst/>
          </a:prstGeom>
        </p:spPr>
      </p:pic>
      <p:pic>
        <p:nvPicPr>
          <p:cNvPr id="16" name="图片 15" descr="截屏2025-05-07 19.12.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49315"/>
            <a:ext cx="5003800" cy="309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13978</Words>
  <Application>WPS 演示</Application>
  <PresentationFormat>On-screen Show (4:3)</PresentationFormat>
  <Paragraphs>1341</Paragraphs>
  <Slides>37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汉仪书宋二KW</vt:lpstr>
      <vt:lpstr>Verdana</vt:lpstr>
      <vt:lpstr>Verdana</vt:lpstr>
      <vt:lpstr>Gamond</vt:lpstr>
      <vt:lpstr>Thonburi</vt:lpstr>
      <vt:lpstr>Cambria Math</vt:lpstr>
      <vt:lpstr>微软雅黑</vt:lpstr>
      <vt:lpstr>汉仪旗黑</vt:lpstr>
      <vt:lpstr>宋体</vt:lpstr>
      <vt:lpstr>Arial Unicode MS</vt:lpstr>
      <vt:lpstr>Symbol</vt:lpstr>
      <vt:lpstr>Kingsoft Sign</vt:lpstr>
      <vt:lpstr>MS PGothic</vt:lpstr>
      <vt:lpstr>苹方-简</vt:lpstr>
      <vt:lpstr>Kingsoft Math</vt:lpstr>
      <vt:lpstr>Gamond</vt:lpstr>
      <vt:lpstr>Symbol</vt:lpstr>
      <vt:lpstr>Wingdings</vt:lpstr>
      <vt:lpstr>DejaVu Math TeX Gyre</vt:lpstr>
      <vt:lpstr>Default Design</vt:lpstr>
      <vt:lpstr>MSPhotoEd.3</vt:lpstr>
      <vt:lpstr>Equation.3</vt:lpstr>
      <vt:lpstr>Equation.3</vt:lpstr>
      <vt:lpstr>PowerPoint 演示文稿</vt:lpstr>
      <vt:lpstr>Previous lecture</vt:lpstr>
      <vt:lpstr>In this lecture</vt:lpstr>
      <vt:lpstr>Necessity of P-metaheuristics </vt:lpstr>
      <vt:lpstr>Natural Evolution</vt:lpstr>
      <vt:lpstr>DNAs, Chromosomes, and Human</vt:lpstr>
      <vt:lpstr>Main Evolutionary Algorithms</vt:lpstr>
      <vt:lpstr>General Components of EAs</vt:lpstr>
      <vt:lpstr>EA vs Optimisation Problem</vt:lpstr>
      <vt:lpstr>Genotype v.s. Phenotype</vt:lpstr>
      <vt:lpstr>Pseudo Code of a Basic GA</vt:lpstr>
      <vt:lpstr>Basic Components of GAs</vt:lpstr>
      <vt:lpstr>A Basic GA – Representation</vt:lpstr>
      <vt:lpstr>Generic GA – Initialisation</vt:lpstr>
      <vt:lpstr>Example II</vt:lpstr>
      <vt:lpstr>Generic GA – Fitness Calculation</vt:lpstr>
      <vt:lpstr>Example III</vt:lpstr>
      <vt:lpstr>Selection: Tournament Selection</vt:lpstr>
      <vt:lpstr>Example – tourm. size = 3, first parent</vt:lpstr>
      <vt:lpstr>Example – tourm size = 3, second parent</vt:lpstr>
      <vt:lpstr>Fitness Proportionate Selection – Roulette Wheel Selection</vt:lpstr>
      <vt:lpstr>Example IV</vt:lpstr>
      <vt:lpstr>Example – Forming the Mating Pool</vt:lpstr>
      <vt:lpstr>Example V</vt:lpstr>
      <vt:lpstr>Generic GA – Reproduction</vt:lpstr>
      <vt:lpstr>Recombination/Crossover</vt:lpstr>
      <vt:lpstr>Example VI</vt:lpstr>
      <vt:lpstr>Other Crossover Operators</vt:lpstr>
      <vt:lpstr>Mutation</vt:lpstr>
      <vt:lpstr>Example VII</vt:lpstr>
      <vt:lpstr>Replacement Strategy</vt:lpstr>
      <vt:lpstr>Example VIIIa</vt:lpstr>
      <vt:lpstr>Example VIIIb</vt:lpstr>
      <vt:lpstr>Termination Criteria</vt:lpstr>
      <vt:lpstr>Convergence</vt:lpstr>
      <vt:lpstr>Simple GA Algorithm - Summary</vt:lpstr>
      <vt:lpstr>The next lecture</vt:lpstr>
    </vt:vector>
  </TitlesOfParts>
  <Company>CSiT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.张鱼洋</cp:lastModifiedBy>
  <cp:revision>831</cp:revision>
  <dcterms:created xsi:type="dcterms:W3CDTF">2025-05-07T14:31:07Z</dcterms:created>
  <dcterms:modified xsi:type="dcterms:W3CDTF">2025-05-07T14:31:07Z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37C75B1CB43D3BF0BC3D1B6809A108E0_42</vt:lpwstr>
  </property>
  <property fmtid="{D5CDD505-2E9C-101B-9397-08002B2CF9AE}" pid="3" name="KSOProductBuildVer">
    <vt:lpwstr>2052-6.14.0.8924</vt:lpwstr>
  </property>
</Properties>
</file>